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Lst>
  <p:notesMasterIdLst>
    <p:notesMasterId r:id="rId21"/>
  </p:notesMasterIdLst>
  <p:sldIdLst>
    <p:sldId id="256" r:id="rId5"/>
    <p:sldId id="261" r:id="rId6"/>
    <p:sldId id="279" r:id="rId7"/>
    <p:sldId id="295" r:id="rId8"/>
    <p:sldId id="280" r:id="rId9"/>
    <p:sldId id="281" r:id="rId10"/>
    <p:sldId id="282" r:id="rId11"/>
    <p:sldId id="283" r:id="rId12"/>
    <p:sldId id="264" r:id="rId13"/>
    <p:sldId id="285" r:id="rId14"/>
    <p:sldId id="288" r:id="rId15"/>
    <p:sldId id="286" r:id="rId16"/>
    <p:sldId id="293" r:id="rId17"/>
    <p:sldId id="289" r:id="rId18"/>
    <p:sldId id="290" r:id="rId19"/>
    <p:sldId id="291"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48458-21A2-D38B-0868-A5082F582464}" v="3" dt="2024-02-26T01:31:46.113"/>
    <p1510:client id="{9A55A98A-0E78-5337-E535-89944F65FABC}" v="124" dt="2024-02-26T02:31:08.246"/>
    <p1510:client id="{CB13907D-8836-4791-BE03-9FACFCC39465}" v="16" vWet="166" dt="2024-02-26T01:12:25.093"/>
    <p1510:client id="{D4BDDBFC-424C-4CF4-80E0-F08C52D20479}" v="1922" dt="2024-02-26T06:10:26.328"/>
  </p1510:revLst>
</p1510:revInfo>
</file>

<file path=ppt/tableStyles.xml><?xml version="1.0" encoding="utf-8"?>
<a:tblStyleLst xmlns:a="http://schemas.openxmlformats.org/drawingml/2006/main" def="{2C7A9EBD-1FF1-445C-8765-3E3F21C15334}">
  <a:tblStyle styleId="{2C7A9EBD-1FF1-445C-8765-3E3F21C153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BA0D12-8E3A-4388-987D-1D58A75838A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9CA8591-7617-20C0-57C3-584E27E4402E}"/>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CEEE6953-5917-6584-C713-3CA233001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FB1B7535-9317-3665-877D-06500FBE54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867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6CE946AE-D3D2-583A-94F3-EF0F17853A46}"/>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444CC42B-B195-9D40-6908-E581CA8B5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93D417B1-FD13-61C5-5C21-5316E63F27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21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6214F78E-01C0-789B-36C7-F27E856C0FF3}"/>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EDA3BC6B-0D8C-B4F9-3E99-0726FD11B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5517F05F-5A3C-992A-F7B5-D3898B880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642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EE5222F-1211-0FC6-FF75-0E2A948AABAF}"/>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C482AA24-677C-A2D8-15CF-0A69C3416C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E55CD027-C80C-8FB9-3448-C4C50288B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33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B4E6172C-5EB0-94C6-D10F-987CB0B1B134}"/>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470FA523-B788-F7C9-353A-8FC041712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88E466AB-BF89-C450-B0F4-12C13A3791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EE17AE2-BFDC-A8F9-C607-1926E3EF0D4C}"/>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55C011F4-9CF6-BDCC-0290-0E8126984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200CF009-9E5B-5DE7-3461-7B22FBF24F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57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9E9DB43-9D34-B1DF-B99B-8F76AA687BA1}"/>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D4374507-2795-8468-3659-25A0EDC811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341BCC62-5964-E04B-D77B-D44DB7C4B4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19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0B775794-BED5-8AF8-9984-6121C85162A5}"/>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DF13D72F-9F8A-0DC2-158E-20335BDE94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3699D54B-3095-FF9D-EC52-F7C7AF626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53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DF134E6C-11EE-5035-D41A-FD912382DCA6}"/>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D7A44F6F-ACEF-15AC-E962-45B438877F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297FBC40-4E23-9FA3-EB14-8FD1026010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97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e6b3ce6a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e6b3ce6a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DF5A548-992B-B0A0-4E39-615B18A6BC15}"/>
            </a:ext>
          </a:extLst>
        </p:cNvPr>
        <p:cNvGrpSpPr/>
        <p:nvPr/>
      </p:nvGrpSpPr>
      <p:grpSpPr>
        <a:xfrm>
          <a:off x="0" y="0"/>
          <a:ext cx="0" cy="0"/>
          <a:chOff x="0" y="0"/>
          <a:chExt cx="0" cy="0"/>
        </a:xfrm>
      </p:grpSpPr>
      <p:sp>
        <p:nvSpPr>
          <p:cNvPr id="411" name="Google Shape;411;g99f2f57a71_0_207:notes">
            <a:extLst>
              <a:ext uri="{FF2B5EF4-FFF2-40B4-BE49-F238E27FC236}">
                <a16:creationId xmlns:a16="http://schemas.microsoft.com/office/drawing/2014/main" id="{51E39640-D232-5E19-8C3F-44C43C16E1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9f2f57a71_0_207:notes">
            <a:extLst>
              <a:ext uri="{FF2B5EF4-FFF2-40B4-BE49-F238E27FC236}">
                <a16:creationId xmlns:a16="http://schemas.microsoft.com/office/drawing/2014/main" id="{63DF7682-5982-2C84-A75E-B66131423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42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50050" y="165212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38431"/>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129998" y="3268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650101">
            <a:off x="-1796682" y="-2203059"/>
            <a:ext cx="3817087" cy="3985301"/>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007425" y="819213"/>
            <a:ext cx="3033000" cy="2760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217100" y="3702075"/>
            <a:ext cx="1823400" cy="622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4_1_1_2">
    <p:spTree>
      <p:nvGrpSpPr>
        <p:cNvPr id="1" name="Shape 146"/>
        <p:cNvGrpSpPr/>
        <p:nvPr/>
      </p:nvGrpSpPr>
      <p:grpSpPr>
        <a:xfrm>
          <a:off x="0" y="0"/>
          <a:ext cx="0" cy="0"/>
          <a:chOff x="0" y="0"/>
          <a:chExt cx="0" cy="0"/>
        </a:xfrm>
      </p:grpSpPr>
      <p:sp>
        <p:nvSpPr>
          <p:cNvPr id="147" name="Google Shape;147;p14"/>
          <p:cNvSpPr/>
          <p:nvPr/>
        </p:nvSpPr>
        <p:spPr>
          <a:xfrm rot="1292342" flipH="1">
            <a:off x="-3321456" y="1927346"/>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rot="4535783">
            <a:off x="6914450" y="2837966"/>
            <a:ext cx="3524110" cy="2396771"/>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14"/>
          <p:cNvGrpSpPr/>
          <p:nvPr/>
        </p:nvGrpSpPr>
        <p:grpSpPr>
          <a:xfrm rot="10800000">
            <a:off x="8514859" y="2937143"/>
            <a:ext cx="511267" cy="2017916"/>
            <a:chOff x="8552930" y="2910118"/>
            <a:chExt cx="511267" cy="2017916"/>
          </a:xfrm>
        </p:grpSpPr>
        <p:sp>
          <p:nvSpPr>
            <p:cNvPr id="150" name="Google Shape;150;p14"/>
            <p:cNvSpPr/>
            <p:nvPr/>
          </p:nvSpPr>
          <p:spPr>
            <a:xfrm>
              <a:off x="8737186" y="3350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8601061" y="46009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4"/>
          <p:cNvGrpSpPr/>
          <p:nvPr/>
        </p:nvGrpSpPr>
        <p:grpSpPr>
          <a:xfrm rot="7347507">
            <a:off x="134581" y="3888252"/>
            <a:ext cx="912282" cy="1615081"/>
            <a:chOff x="133086" y="3408328"/>
            <a:chExt cx="912262" cy="1615044"/>
          </a:xfrm>
        </p:grpSpPr>
        <p:sp>
          <p:nvSpPr>
            <p:cNvPr id="154" name="Google Shape;154;p14"/>
            <p:cNvSpPr/>
            <p:nvPr/>
          </p:nvSpPr>
          <p:spPr>
            <a:xfrm>
              <a:off x="265110" y="340832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385324" y="4098816"/>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4"/>
          <p:cNvSpPr txBox="1">
            <a:spLocks noGrp="1"/>
          </p:cNvSpPr>
          <p:nvPr>
            <p:ph type="body" idx="1"/>
          </p:nvPr>
        </p:nvSpPr>
        <p:spPr>
          <a:xfrm>
            <a:off x="720000" y="1215750"/>
            <a:ext cx="7704000" cy="114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8"/>
        <p:cNvGrpSpPr/>
        <p:nvPr/>
      </p:nvGrpSpPr>
      <p:grpSpPr>
        <a:xfrm>
          <a:off x="0" y="0"/>
          <a:ext cx="0" cy="0"/>
          <a:chOff x="0" y="0"/>
          <a:chExt cx="0" cy="0"/>
        </a:xfrm>
      </p:grpSpPr>
      <p:sp>
        <p:nvSpPr>
          <p:cNvPr id="179" name="Google Shape;179;p16"/>
          <p:cNvSpPr/>
          <p:nvPr/>
        </p:nvSpPr>
        <p:spPr>
          <a:xfrm rot="4372063" flipH="1">
            <a:off x="-3257636" y="1228893"/>
            <a:ext cx="6095914" cy="349134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5400000">
            <a:off x="6668857" y="3202942"/>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6"/>
          <p:cNvGrpSpPr/>
          <p:nvPr/>
        </p:nvGrpSpPr>
        <p:grpSpPr>
          <a:xfrm>
            <a:off x="8496523" y="2763543"/>
            <a:ext cx="660023" cy="2167591"/>
            <a:chOff x="8457298" y="2910118"/>
            <a:chExt cx="660023" cy="2167591"/>
          </a:xfrm>
        </p:grpSpPr>
        <p:sp>
          <p:nvSpPr>
            <p:cNvPr id="182" name="Google Shape;182;p16"/>
            <p:cNvSpPr/>
            <p:nvPr/>
          </p:nvSpPr>
          <p:spPr>
            <a:xfrm>
              <a:off x="8457298" y="40525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8505186" y="475066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6"/>
          <p:cNvGrpSpPr/>
          <p:nvPr/>
        </p:nvGrpSpPr>
        <p:grpSpPr>
          <a:xfrm rot="-10548838">
            <a:off x="-121196" y="1001518"/>
            <a:ext cx="682748" cy="1547387"/>
            <a:chOff x="-33427" y="3476090"/>
            <a:chExt cx="682702" cy="1547282"/>
          </a:xfrm>
        </p:grpSpPr>
        <p:sp>
          <p:nvSpPr>
            <p:cNvPr id="187" name="Google Shape;187;p16"/>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16"/>
          <p:cNvSpPr txBox="1">
            <a:spLocks noGrp="1"/>
          </p:cNvSpPr>
          <p:nvPr>
            <p:ph type="subTitle" idx="1"/>
          </p:nvPr>
        </p:nvSpPr>
        <p:spPr>
          <a:xfrm>
            <a:off x="3815975" y="1241705"/>
            <a:ext cx="44433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2" name="Google Shape;192;p16"/>
          <p:cNvSpPr txBox="1">
            <a:spLocks noGrp="1"/>
          </p:cNvSpPr>
          <p:nvPr>
            <p:ph type="subTitle" idx="2"/>
          </p:nvPr>
        </p:nvSpPr>
        <p:spPr>
          <a:xfrm>
            <a:off x="3815984" y="2135039"/>
            <a:ext cx="44433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3" name="Google Shape;193;p16"/>
          <p:cNvSpPr txBox="1">
            <a:spLocks noGrp="1"/>
          </p:cNvSpPr>
          <p:nvPr>
            <p:ph type="subTitle" idx="3"/>
          </p:nvPr>
        </p:nvSpPr>
        <p:spPr>
          <a:xfrm>
            <a:off x="3815984" y="3028372"/>
            <a:ext cx="44433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4" name="Google Shape;194;p16"/>
          <p:cNvSpPr txBox="1">
            <a:spLocks noGrp="1"/>
          </p:cNvSpPr>
          <p:nvPr>
            <p:ph type="subTitle" idx="4"/>
          </p:nvPr>
        </p:nvSpPr>
        <p:spPr>
          <a:xfrm>
            <a:off x="3815984" y="3921705"/>
            <a:ext cx="44433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5" name="Google Shape;195;p16"/>
          <p:cNvSpPr txBox="1">
            <a:spLocks noGrp="1"/>
          </p:cNvSpPr>
          <p:nvPr>
            <p:ph type="subTitle" idx="5"/>
          </p:nvPr>
        </p:nvSpPr>
        <p:spPr>
          <a:xfrm>
            <a:off x="1697075" y="1241705"/>
            <a:ext cx="21189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196" name="Google Shape;196;p16"/>
          <p:cNvSpPr txBox="1">
            <a:spLocks noGrp="1"/>
          </p:cNvSpPr>
          <p:nvPr>
            <p:ph type="subTitle" idx="6"/>
          </p:nvPr>
        </p:nvSpPr>
        <p:spPr>
          <a:xfrm>
            <a:off x="1697075" y="2135039"/>
            <a:ext cx="21189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197" name="Google Shape;197;p16"/>
          <p:cNvSpPr txBox="1">
            <a:spLocks noGrp="1"/>
          </p:cNvSpPr>
          <p:nvPr>
            <p:ph type="subTitle" idx="7"/>
          </p:nvPr>
        </p:nvSpPr>
        <p:spPr>
          <a:xfrm>
            <a:off x="1697075" y="3028372"/>
            <a:ext cx="21189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198" name="Google Shape;198;p16"/>
          <p:cNvSpPr txBox="1">
            <a:spLocks noGrp="1"/>
          </p:cNvSpPr>
          <p:nvPr>
            <p:ph type="subTitle" idx="8"/>
          </p:nvPr>
        </p:nvSpPr>
        <p:spPr>
          <a:xfrm>
            <a:off x="1697075" y="3921705"/>
            <a:ext cx="2118900" cy="62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sp>
        <p:nvSpPr>
          <p:cNvPr id="200" name="Google Shape;200;p17"/>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7"/>
          <p:cNvGrpSpPr/>
          <p:nvPr/>
        </p:nvGrpSpPr>
        <p:grpSpPr>
          <a:xfrm>
            <a:off x="53078" y="3519092"/>
            <a:ext cx="666922" cy="1553796"/>
            <a:chOff x="53078" y="3519092"/>
            <a:chExt cx="666922" cy="1553796"/>
          </a:xfrm>
        </p:grpSpPr>
        <p:sp>
          <p:nvSpPr>
            <p:cNvPr id="203" name="Google Shape;203;p17"/>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7"/>
          <p:cNvGrpSpPr/>
          <p:nvPr/>
        </p:nvGrpSpPr>
        <p:grpSpPr>
          <a:xfrm>
            <a:off x="7618822" y="111365"/>
            <a:ext cx="1576005" cy="1123414"/>
            <a:chOff x="7618822" y="111365"/>
            <a:chExt cx="1576005" cy="1123414"/>
          </a:xfrm>
        </p:grpSpPr>
        <p:sp>
          <p:nvSpPr>
            <p:cNvPr id="207" name="Google Shape;207;p17"/>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17"/>
          <p:cNvSpPr txBox="1">
            <a:spLocks noGrp="1"/>
          </p:cNvSpPr>
          <p:nvPr>
            <p:ph type="subTitle" idx="1"/>
          </p:nvPr>
        </p:nvSpPr>
        <p:spPr>
          <a:xfrm>
            <a:off x="835000" y="1713901"/>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2" name="Google Shape;212;p17"/>
          <p:cNvSpPr txBox="1">
            <a:spLocks noGrp="1"/>
          </p:cNvSpPr>
          <p:nvPr>
            <p:ph type="subTitle" idx="2"/>
          </p:nvPr>
        </p:nvSpPr>
        <p:spPr>
          <a:xfrm>
            <a:off x="3494193" y="1713901"/>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3" name="Google Shape;213;p17"/>
          <p:cNvSpPr txBox="1">
            <a:spLocks noGrp="1"/>
          </p:cNvSpPr>
          <p:nvPr>
            <p:ph type="subTitle" idx="3"/>
          </p:nvPr>
        </p:nvSpPr>
        <p:spPr>
          <a:xfrm>
            <a:off x="835000" y="3551699"/>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4" name="Google Shape;214;p17"/>
          <p:cNvSpPr txBox="1">
            <a:spLocks noGrp="1"/>
          </p:cNvSpPr>
          <p:nvPr>
            <p:ph type="subTitle" idx="4"/>
          </p:nvPr>
        </p:nvSpPr>
        <p:spPr>
          <a:xfrm>
            <a:off x="3494250" y="3551699"/>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5" name="Google Shape;215;p17"/>
          <p:cNvSpPr txBox="1">
            <a:spLocks noGrp="1"/>
          </p:cNvSpPr>
          <p:nvPr>
            <p:ph type="subTitle" idx="5"/>
          </p:nvPr>
        </p:nvSpPr>
        <p:spPr>
          <a:xfrm>
            <a:off x="6153328" y="1713901"/>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6" name="Google Shape;216;p17"/>
          <p:cNvSpPr txBox="1">
            <a:spLocks noGrp="1"/>
          </p:cNvSpPr>
          <p:nvPr>
            <p:ph type="subTitle" idx="6"/>
          </p:nvPr>
        </p:nvSpPr>
        <p:spPr>
          <a:xfrm>
            <a:off x="6153449" y="3551699"/>
            <a:ext cx="2155500" cy="10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7" name="Google Shape;217;p17"/>
          <p:cNvSpPr txBox="1">
            <a:spLocks noGrp="1"/>
          </p:cNvSpPr>
          <p:nvPr>
            <p:ph type="subTitle" idx="7"/>
          </p:nvPr>
        </p:nvSpPr>
        <p:spPr>
          <a:xfrm>
            <a:off x="3494172" y="1112100"/>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218" name="Google Shape;218;p17"/>
          <p:cNvSpPr txBox="1">
            <a:spLocks noGrp="1"/>
          </p:cNvSpPr>
          <p:nvPr>
            <p:ph type="subTitle" idx="8"/>
          </p:nvPr>
        </p:nvSpPr>
        <p:spPr>
          <a:xfrm>
            <a:off x="3494172" y="2949898"/>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219" name="Google Shape;219;p17"/>
          <p:cNvSpPr txBox="1">
            <a:spLocks noGrp="1"/>
          </p:cNvSpPr>
          <p:nvPr>
            <p:ph type="subTitle" idx="9"/>
          </p:nvPr>
        </p:nvSpPr>
        <p:spPr>
          <a:xfrm>
            <a:off x="6153497" y="1112100"/>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220" name="Google Shape;220;p17"/>
          <p:cNvSpPr txBox="1">
            <a:spLocks noGrp="1"/>
          </p:cNvSpPr>
          <p:nvPr>
            <p:ph type="subTitle" idx="13"/>
          </p:nvPr>
        </p:nvSpPr>
        <p:spPr>
          <a:xfrm>
            <a:off x="6153497" y="2949898"/>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221" name="Google Shape;221;p17"/>
          <p:cNvSpPr txBox="1">
            <a:spLocks noGrp="1"/>
          </p:cNvSpPr>
          <p:nvPr>
            <p:ph type="subTitle" idx="14"/>
          </p:nvPr>
        </p:nvSpPr>
        <p:spPr>
          <a:xfrm>
            <a:off x="835000" y="1112100"/>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222" name="Google Shape;222;p17"/>
          <p:cNvSpPr txBox="1">
            <a:spLocks noGrp="1"/>
          </p:cNvSpPr>
          <p:nvPr>
            <p:ph type="subTitle" idx="15"/>
          </p:nvPr>
        </p:nvSpPr>
        <p:spPr>
          <a:xfrm>
            <a:off x="835000" y="2949898"/>
            <a:ext cx="2155500" cy="68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3"/>
        <p:cNvGrpSpPr/>
        <p:nvPr/>
      </p:nvGrpSpPr>
      <p:grpSpPr>
        <a:xfrm>
          <a:off x="0" y="0"/>
          <a:ext cx="0" cy="0"/>
          <a:chOff x="0" y="0"/>
          <a:chExt cx="0" cy="0"/>
        </a:xfrm>
      </p:grpSpPr>
      <p:sp>
        <p:nvSpPr>
          <p:cNvPr id="224" name="Google Shape;224;p18"/>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8"/>
          <p:cNvGrpSpPr/>
          <p:nvPr/>
        </p:nvGrpSpPr>
        <p:grpSpPr>
          <a:xfrm>
            <a:off x="8209011" y="2860943"/>
            <a:ext cx="934985" cy="2170316"/>
            <a:chOff x="8220061" y="2910118"/>
            <a:chExt cx="934985" cy="2170316"/>
          </a:xfrm>
        </p:grpSpPr>
        <p:sp>
          <p:nvSpPr>
            <p:cNvPr id="227" name="Google Shape;227;p18"/>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8"/>
          <p:cNvGrpSpPr/>
          <p:nvPr/>
        </p:nvGrpSpPr>
        <p:grpSpPr>
          <a:xfrm rot="7347507">
            <a:off x="371745" y="3666596"/>
            <a:ext cx="682717" cy="1547317"/>
            <a:chOff x="-33427" y="3476090"/>
            <a:chExt cx="682702" cy="1547282"/>
          </a:xfrm>
        </p:grpSpPr>
        <p:sp>
          <p:nvSpPr>
            <p:cNvPr id="232" name="Google Shape;232;p18"/>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txBox="1">
            <a:spLocks noGrp="1"/>
          </p:cNvSpPr>
          <p:nvPr>
            <p:ph type="title" hasCustomPrompt="1"/>
          </p:nvPr>
        </p:nvSpPr>
        <p:spPr>
          <a:xfrm>
            <a:off x="2437775" y="704675"/>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18"/>
          <p:cNvSpPr txBox="1">
            <a:spLocks noGrp="1"/>
          </p:cNvSpPr>
          <p:nvPr>
            <p:ph type="subTitle" idx="1"/>
          </p:nvPr>
        </p:nvSpPr>
        <p:spPr>
          <a:xfrm>
            <a:off x="2437775" y="1350176"/>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7" name="Google Shape;237;p18"/>
          <p:cNvSpPr txBox="1">
            <a:spLocks noGrp="1"/>
          </p:cNvSpPr>
          <p:nvPr>
            <p:ph type="title" idx="2" hasCustomPrompt="1"/>
          </p:nvPr>
        </p:nvSpPr>
        <p:spPr>
          <a:xfrm>
            <a:off x="2437775" y="2015963"/>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 name="Google Shape;238;p18"/>
          <p:cNvSpPr txBox="1">
            <a:spLocks noGrp="1"/>
          </p:cNvSpPr>
          <p:nvPr>
            <p:ph type="subTitle" idx="3"/>
          </p:nvPr>
        </p:nvSpPr>
        <p:spPr>
          <a:xfrm>
            <a:off x="2437775" y="2660650"/>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9" name="Google Shape;239;p18"/>
          <p:cNvSpPr txBox="1">
            <a:spLocks noGrp="1"/>
          </p:cNvSpPr>
          <p:nvPr>
            <p:ph type="title" idx="4" hasCustomPrompt="1"/>
          </p:nvPr>
        </p:nvSpPr>
        <p:spPr>
          <a:xfrm>
            <a:off x="2437775" y="3327300"/>
            <a:ext cx="42684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18"/>
          <p:cNvSpPr txBox="1">
            <a:spLocks noGrp="1"/>
          </p:cNvSpPr>
          <p:nvPr>
            <p:ph type="subTitle" idx="5"/>
          </p:nvPr>
        </p:nvSpPr>
        <p:spPr>
          <a:xfrm>
            <a:off x="2437775" y="3971075"/>
            <a:ext cx="42684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41"/>
        <p:cNvGrpSpPr/>
        <p:nvPr/>
      </p:nvGrpSpPr>
      <p:grpSpPr>
        <a:xfrm>
          <a:off x="0" y="0"/>
          <a:ext cx="0" cy="0"/>
          <a:chOff x="0" y="0"/>
          <a:chExt cx="0" cy="0"/>
        </a:xfrm>
      </p:grpSpPr>
      <p:sp>
        <p:nvSpPr>
          <p:cNvPr id="242" name="Google Shape;242;p19"/>
          <p:cNvSpPr/>
          <p:nvPr/>
        </p:nvSpPr>
        <p:spPr>
          <a:xfrm rot="4372063" flipH="1">
            <a:off x="-3257636" y="1228893"/>
            <a:ext cx="6095914" cy="349134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6668857" y="3202942"/>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9"/>
          <p:cNvGrpSpPr/>
          <p:nvPr/>
        </p:nvGrpSpPr>
        <p:grpSpPr>
          <a:xfrm>
            <a:off x="8496523" y="2763543"/>
            <a:ext cx="660023" cy="2167591"/>
            <a:chOff x="8457298" y="2910118"/>
            <a:chExt cx="660023" cy="2167591"/>
          </a:xfrm>
        </p:grpSpPr>
        <p:sp>
          <p:nvSpPr>
            <p:cNvPr id="245" name="Google Shape;245;p19"/>
            <p:cNvSpPr/>
            <p:nvPr/>
          </p:nvSpPr>
          <p:spPr>
            <a:xfrm>
              <a:off x="8457298" y="40525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505186" y="4750665"/>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548838">
            <a:off x="-121196" y="1001518"/>
            <a:ext cx="682748" cy="1547387"/>
            <a:chOff x="-33427" y="3476090"/>
            <a:chExt cx="682702" cy="1547282"/>
          </a:xfrm>
        </p:grpSpPr>
        <p:sp>
          <p:nvSpPr>
            <p:cNvPr id="250" name="Google Shape;250;p19"/>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6" name="Google Shape;256;p20"/>
          <p:cNvSpPr/>
          <p:nvPr/>
        </p:nvSpPr>
        <p:spPr>
          <a:xfrm>
            <a:off x="5052478" y="3569975"/>
            <a:ext cx="5371040"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644777">
            <a:off x="-1048849" y="-1303280"/>
            <a:ext cx="4634055" cy="282455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0"/>
          <p:cNvGrpSpPr/>
          <p:nvPr/>
        </p:nvGrpSpPr>
        <p:grpSpPr>
          <a:xfrm>
            <a:off x="-62147" y="4"/>
            <a:ext cx="1648457" cy="1491382"/>
            <a:chOff x="-62147" y="4"/>
            <a:chExt cx="1648457" cy="1491382"/>
          </a:xfrm>
        </p:grpSpPr>
        <p:sp>
          <p:nvSpPr>
            <p:cNvPr id="259" name="Google Shape;259;p20"/>
            <p:cNvSpPr/>
            <p:nvPr/>
          </p:nvSpPr>
          <p:spPr>
            <a:xfrm>
              <a:off x="187398" y="836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53072" y="1253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1259298" y="67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62147" y="4"/>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0"/>
          <p:cNvGrpSpPr/>
          <p:nvPr/>
        </p:nvGrpSpPr>
        <p:grpSpPr>
          <a:xfrm>
            <a:off x="6635180" y="3519093"/>
            <a:ext cx="2455746" cy="1624395"/>
            <a:chOff x="6635180" y="3519093"/>
            <a:chExt cx="2455746" cy="1624395"/>
          </a:xfrm>
        </p:grpSpPr>
        <p:sp>
          <p:nvSpPr>
            <p:cNvPr id="264" name="Google Shape;264;p20"/>
            <p:cNvSpPr/>
            <p:nvPr/>
          </p:nvSpPr>
          <p:spPr>
            <a:xfrm>
              <a:off x="8430903" y="39439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8622155" y="3519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6635180" y="46746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8185647" y="47899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68"/>
        <p:cNvGrpSpPr/>
        <p:nvPr/>
      </p:nvGrpSpPr>
      <p:grpSpPr>
        <a:xfrm>
          <a:off x="0" y="0"/>
          <a:ext cx="0" cy="0"/>
          <a:chOff x="0" y="0"/>
          <a:chExt cx="0" cy="0"/>
        </a:xfrm>
      </p:grpSpPr>
      <p:sp>
        <p:nvSpPr>
          <p:cNvPr id="269" name="Google Shape;269;p21"/>
          <p:cNvSpPr/>
          <p:nvPr/>
        </p:nvSpPr>
        <p:spPr>
          <a:xfrm>
            <a:off x="2718684" y="2188525"/>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5510909" y="2530450"/>
            <a:ext cx="7138396"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txBox="1">
            <a:spLocks noGrp="1"/>
          </p:cNvSpPr>
          <p:nvPr>
            <p:ph type="title"/>
          </p:nvPr>
        </p:nvSpPr>
        <p:spPr>
          <a:xfrm>
            <a:off x="713100" y="650000"/>
            <a:ext cx="37287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21"/>
          <p:cNvSpPr txBox="1">
            <a:spLocks noGrp="1"/>
          </p:cNvSpPr>
          <p:nvPr>
            <p:ph type="subTitle" idx="1"/>
          </p:nvPr>
        </p:nvSpPr>
        <p:spPr>
          <a:xfrm>
            <a:off x="713100" y="1523000"/>
            <a:ext cx="37287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1600"/>
              </a:spcBef>
              <a:spcAft>
                <a:spcPts val="0"/>
              </a:spcAft>
              <a:buSzPts val="1000"/>
              <a:buNone/>
              <a:defRPr sz="1000"/>
            </a:lvl3pPr>
            <a:lvl4pPr lvl="3" algn="ctr" rtl="0">
              <a:lnSpc>
                <a:spcPct val="100000"/>
              </a:lnSpc>
              <a:spcBef>
                <a:spcPts val="1600"/>
              </a:spcBef>
              <a:spcAft>
                <a:spcPts val="0"/>
              </a:spcAft>
              <a:buSzPts val="1000"/>
              <a:buNone/>
              <a:defRPr sz="1000"/>
            </a:lvl4pPr>
            <a:lvl5pPr lvl="4" algn="ctr" rtl="0">
              <a:lnSpc>
                <a:spcPct val="100000"/>
              </a:lnSpc>
              <a:spcBef>
                <a:spcPts val="1600"/>
              </a:spcBef>
              <a:spcAft>
                <a:spcPts val="0"/>
              </a:spcAft>
              <a:buSzPts val="1000"/>
              <a:buNone/>
              <a:defRPr sz="1000"/>
            </a:lvl5pPr>
            <a:lvl6pPr lvl="5" algn="ctr" rtl="0">
              <a:lnSpc>
                <a:spcPct val="100000"/>
              </a:lnSpc>
              <a:spcBef>
                <a:spcPts val="1600"/>
              </a:spcBef>
              <a:spcAft>
                <a:spcPts val="0"/>
              </a:spcAft>
              <a:buSzPts val="1000"/>
              <a:buNone/>
              <a:defRPr sz="1000"/>
            </a:lvl6pPr>
            <a:lvl7pPr lvl="6" algn="ctr" rtl="0">
              <a:lnSpc>
                <a:spcPct val="100000"/>
              </a:lnSpc>
              <a:spcBef>
                <a:spcPts val="1600"/>
              </a:spcBef>
              <a:spcAft>
                <a:spcPts val="0"/>
              </a:spcAft>
              <a:buSzPts val="1000"/>
              <a:buNone/>
              <a:defRPr sz="1000"/>
            </a:lvl7pPr>
            <a:lvl8pPr lvl="7" algn="ctr" rtl="0">
              <a:lnSpc>
                <a:spcPct val="100000"/>
              </a:lnSpc>
              <a:spcBef>
                <a:spcPts val="1600"/>
              </a:spcBef>
              <a:spcAft>
                <a:spcPts val="0"/>
              </a:spcAft>
              <a:buSzPts val="1000"/>
              <a:buNone/>
              <a:defRPr sz="1000"/>
            </a:lvl8pPr>
            <a:lvl9pPr lvl="8" algn="ctr" rtl="0">
              <a:lnSpc>
                <a:spcPct val="100000"/>
              </a:lnSpc>
              <a:spcBef>
                <a:spcPts val="1600"/>
              </a:spcBef>
              <a:spcAft>
                <a:spcPts val="1600"/>
              </a:spcAft>
              <a:buSzPts val="1000"/>
              <a:buNone/>
              <a:defRPr sz="1000"/>
            </a:lvl9pPr>
          </a:lstStyle>
          <a:p>
            <a:endParaRPr/>
          </a:p>
        </p:txBody>
      </p:sp>
      <p:sp>
        <p:nvSpPr>
          <p:cNvPr id="273" name="Google Shape;273;p21"/>
          <p:cNvSpPr txBox="1"/>
          <p:nvPr/>
        </p:nvSpPr>
        <p:spPr>
          <a:xfrm>
            <a:off x="713100" y="3385450"/>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aven Pro"/>
                <a:ea typeface="Maven Pro"/>
                <a:cs typeface="Maven Pro"/>
                <a:sym typeface="Maven Pro"/>
              </a:rPr>
              <a:t>CREDITS: This presentation template was created by </a:t>
            </a:r>
            <a:r>
              <a:rPr lang="en" sz="1000" b="1" u="sng">
                <a:solidFill>
                  <a:schemeClr val="dk2"/>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and includes icons by </a:t>
            </a:r>
            <a:r>
              <a:rPr lang="en" sz="1000" b="1" u="sng">
                <a:solidFill>
                  <a:schemeClr val="dk2"/>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b="1">
                <a:solidFill>
                  <a:schemeClr val="dk2"/>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lang="en" sz="1000" b="1" u="sng">
                <a:solidFill>
                  <a:schemeClr val="dk2"/>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b="1" u="sng">
              <a:solidFill>
                <a:schemeClr val="dk2"/>
              </a:solidFill>
              <a:latin typeface="Maven Pro"/>
              <a:ea typeface="Maven Pro"/>
              <a:cs typeface="Maven Pro"/>
              <a:sym typeface="Maven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sp>
        <p:nvSpPr>
          <p:cNvPr id="275" name="Google Shape;275;p22"/>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2"/>
          <p:cNvGrpSpPr/>
          <p:nvPr/>
        </p:nvGrpSpPr>
        <p:grpSpPr>
          <a:xfrm>
            <a:off x="53078" y="3519092"/>
            <a:ext cx="666922" cy="1553796"/>
            <a:chOff x="53078" y="3519092"/>
            <a:chExt cx="666922" cy="1553796"/>
          </a:xfrm>
        </p:grpSpPr>
        <p:sp>
          <p:nvSpPr>
            <p:cNvPr id="278" name="Google Shape;278;p22"/>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2"/>
          <p:cNvGrpSpPr/>
          <p:nvPr/>
        </p:nvGrpSpPr>
        <p:grpSpPr>
          <a:xfrm>
            <a:off x="7618822" y="111365"/>
            <a:ext cx="1576005" cy="1123414"/>
            <a:chOff x="7618822" y="111365"/>
            <a:chExt cx="1576005" cy="1123414"/>
          </a:xfrm>
        </p:grpSpPr>
        <p:sp>
          <p:nvSpPr>
            <p:cNvPr id="282" name="Google Shape;282;p22"/>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sp>
        <p:nvSpPr>
          <p:cNvPr id="286" name="Google Shape;286;p23"/>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531953" y="54192"/>
            <a:ext cx="2525032" cy="660100"/>
            <a:chOff x="531953" y="54192"/>
            <a:chExt cx="2525032" cy="660100"/>
          </a:xfrm>
        </p:grpSpPr>
        <p:sp>
          <p:nvSpPr>
            <p:cNvPr id="290" name="Google Shape;290;p23"/>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flipH="1">
            <a:off x="-847382" y="2075875"/>
            <a:ext cx="5842699"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638834" y="-220904"/>
            <a:ext cx="2625339" cy="1785511"/>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7542636" y="81040"/>
            <a:ext cx="1521562" cy="1069823"/>
            <a:chOff x="7542636" y="81040"/>
            <a:chExt cx="1521562" cy="1069823"/>
          </a:xfrm>
        </p:grpSpPr>
        <p:sp>
          <p:nvSpPr>
            <p:cNvPr id="18" name="Google Shape;18;p3"/>
            <p:cNvSpPr/>
            <p:nvPr/>
          </p:nvSpPr>
          <p:spPr>
            <a:xfrm>
              <a:off x="8132548" y="8104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737186" y="7529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542636" y="13924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48505" y="6820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525900" y="3189750"/>
            <a:ext cx="4905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084000" y="1609750"/>
            <a:ext cx="1789200" cy="108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94"/>
        <p:cNvGrpSpPr/>
        <p:nvPr/>
      </p:nvGrpSpPr>
      <p:grpSpPr>
        <a:xfrm>
          <a:off x="0" y="0"/>
          <a:ext cx="0" cy="0"/>
          <a:chOff x="0" y="0"/>
          <a:chExt cx="0" cy="0"/>
        </a:xfrm>
      </p:grpSpPr>
      <p:sp>
        <p:nvSpPr>
          <p:cNvPr id="295" name="Google Shape;295;p24"/>
          <p:cNvSpPr/>
          <p:nvPr/>
        </p:nvSpPr>
        <p:spPr>
          <a:xfrm rot="1292342" flipH="1">
            <a:off x="-2419456" y="2200421"/>
            <a:ext cx="6095930" cy="3491359"/>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5400000">
            <a:off x="6537482" y="2747717"/>
            <a:ext cx="3524097" cy="2396762"/>
          </a:xfrm>
          <a:custGeom>
            <a:avLst/>
            <a:gdLst/>
            <a:ahLst/>
            <a:cxnLst/>
            <a:rect l="l" t="t" r="r" b="b"/>
            <a:pathLst>
              <a:path w="20635" h="14034" extrusionOk="0">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70196"/>
                </a:srgbClr>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4"/>
          <p:cNvGrpSpPr/>
          <p:nvPr/>
        </p:nvGrpSpPr>
        <p:grpSpPr>
          <a:xfrm>
            <a:off x="8209011" y="2860943"/>
            <a:ext cx="934985" cy="2170316"/>
            <a:chOff x="8220061" y="2910118"/>
            <a:chExt cx="934985" cy="2170316"/>
          </a:xfrm>
        </p:grpSpPr>
        <p:sp>
          <p:nvSpPr>
            <p:cNvPr id="298" name="Google Shape;298;p24"/>
            <p:cNvSpPr/>
            <p:nvPr/>
          </p:nvSpPr>
          <p:spPr>
            <a:xfrm>
              <a:off x="8495023" y="4363315"/>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8737186" y="37316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8220061" y="4753390"/>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8552930" y="29101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4"/>
          <p:cNvGrpSpPr/>
          <p:nvPr/>
        </p:nvGrpSpPr>
        <p:grpSpPr>
          <a:xfrm rot="7347507">
            <a:off x="371745" y="3666596"/>
            <a:ext cx="682717" cy="1547317"/>
            <a:chOff x="-33427" y="3476090"/>
            <a:chExt cx="682702" cy="1547282"/>
          </a:xfrm>
        </p:grpSpPr>
        <p:sp>
          <p:nvSpPr>
            <p:cNvPr id="303" name="Google Shape;303;p24"/>
            <p:cNvSpPr/>
            <p:nvPr/>
          </p:nvSpPr>
          <p:spPr>
            <a:xfrm>
              <a:off x="180505" y="4256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3427" y="3476090"/>
              <a:ext cx="660023" cy="66006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133086" y="46963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27" name="Google Shape;27;p4"/>
          <p:cNvSpPr/>
          <p:nvPr/>
        </p:nvSpPr>
        <p:spPr>
          <a:xfrm>
            <a:off x="4523725" y="3162601"/>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492926">
            <a:off x="-1867197" y="3324908"/>
            <a:ext cx="3817099" cy="3985333"/>
          </a:xfrm>
          <a:custGeom>
            <a:avLst/>
            <a:gdLst/>
            <a:ahLst/>
            <a:cxnLst/>
            <a:rect l="l" t="t" r="r" b="b"/>
            <a:pathLst>
              <a:path w="28620" h="29882" extrusionOk="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54470" y="2967153"/>
            <a:ext cx="774471" cy="1912390"/>
            <a:chOff x="-54470" y="2967153"/>
            <a:chExt cx="774471" cy="1912390"/>
          </a:xfrm>
        </p:grpSpPr>
        <p:sp>
          <p:nvSpPr>
            <p:cNvPr id="30" name="Google Shape;30;p4"/>
            <p:cNvSpPr/>
            <p:nvPr/>
          </p:nvSpPr>
          <p:spPr>
            <a:xfrm>
              <a:off x="59978" y="421944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54470" y="347431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38511" y="296715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38511" y="38308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7450103" y="2640103"/>
            <a:ext cx="1597872" cy="2451290"/>
            <a:chOff x="7450103" y="2640103"/>
            <a:chExt cx="1597872" cy="2451290"/>
          </a:xfrm>
        </p:grpSpPr>
        <p:sp>
          <p:nvSpPr>
            <p:cNvPr id="35" name="Google Shape;35;p4"/>
            <p:cNvSpPr/>
            <p:nvPr/>
          </p:nvSpPr>
          <p:spPr>
            <a:xfrm>
              <a:off x="7450103" y="4431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430905" y="4253568"/>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478061" y="26401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8478061" y="37598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579205" y="33075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p:nvPr/>
        </p:nvSpPr>
        <p:spPr>
          <a:xfrm>
            <a:off x="5052478" y="3569975"/>
            <a:ext cx="5371040"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644777">
            <a:off x="-1048849" y="-1303280"/>
            <a:ext cx="4634055" cy="282455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5"/>
          <p:cNvGrpSpPr/>
          <p:nvPr/>
        </p:nvGrpSpPr>
        <p:grpSpPr>
          <a:xfrm>
            <a:off x="-62147" y="4"/>
            <a:ext cx="1648457" cy="1491382"/>
            <a:chOff x="-62147" y="4"/>
            <a:chExt cx="1648457" cy="1491382"/>
          </a:xfrm>
        </p:grpSpPr>
        <p:sp>
          <p:nvSpPr>
            <p:cNvPr id="44" name="Google Shape;44;p5"/>
            <p:cNvSpPr/>
            <p:nvPr/>
          </p:nvSpPr>
          <p:spPr>
            <a:xfrm>
              <a:off x="187398" y="836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3072" y="12530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9298" y="6702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2147" y="4"/>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6635180" y="3519093"/>
            <a:ext cx="2455746" cy="1624395"/>
            <a:chOff x="6635180" y="3519093"/>
            <a:chExt cx="2455746" cy="1624395"/>
          </a:xfrm>
        </p:grpSpPr>
        <p:sp>
          <p:nvSpPr>
            <p:cNvPr id="49" name="Google Shape;49;p5"/>
            <p:cNvSpPr/>
            <p:nvPr/>
          </p:nvSpPr>
          <p:spPr>
            <a:xfrm>
              <a:off x="8430903" y="39439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622155" y="3519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35180" y="46746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185647" y="478991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5"/>
          <p:cNvSpPr txBox="1">
            <a:spLocks noGrp="1"/>
          </p:cNvSpPr>
          <p:nvPr>
            <p:ph type="subTitle" idx="1"/>
          </p:nvPr>
        </p:nvSpPr>
        <p:spPr>
          <a:xfrm>
            <a:off x="5041779"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5" name="Google Shape;55;p5"/>
          <p:cNvSpPr txBox="1">
            <a:spLocks noGrp="1"/>
          </p:cNvSpPr>
          <p:nvPr>
            <p:ph type="subTitle" idx="2"/>
          </p:nvPr>
        </p:nvSpPr>
        <p:spPr>
          <a:xfrm>
            <a:off x="1003675" y="2992900"/>
            <a:ext cx="3098400" cy="13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6" name="Google Shape;56;p5"/>
          <p:cNvSpPr txBox="1">
            <a:spLocks noGrp="1"/>
          </p:cNvSpPr>
          <p:nvPr>
            <p:ph type="subTitle" idx="3"/>
          </p:nvPr>
        </p:nvSpPr>
        <p:spPr>
          <a:xfrm>
            <a:off x="1003675"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
        <p:nvSpPr>
          <p:cNvPr id="57" name="Google Shape;57;p5"/>
          <p:cNvSpPr txBox="1">
            <a:spLocks noGrp="1"/>
          </p:cNvSpPr>
          <p:nvPr>
            <p:ph type="subTitle" idx="4"/>
          </p:nvPr>
        </p:nvSpPr>
        <p:spPr>
          <a:xfrm>
            <a:off x="5041786" y="2674275"/>
            <a:ext cx="30984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rtl="0">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rtl="0">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rtl="0">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rtl="0">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rtl="0">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rtl="0">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rtl="0">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rtl="0">
              <a:lnSpc>
                <a:spcPct val="100000"/>
              </a:lnSpc>
              <a:spcBef>
                <a:spcPts val="0"/>
              </a:spcBef>
              <a:spcAft>
                <a:spcPts val="0"/>
              </a:spcAft>
              <a:buSzPts val="2000"/>
              <a:buFont typeface="Trispace"/>
              <a:buNone/>
              <a:defRPr sz="2000">
                <a:latin typeface="Trispace"/>
                <a:ea typeface="Trispace"/>
                <a:cs typeface="Trispace"/>
                <a:sym typeface="Trisp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rot="-6125281">
            <a:off x="6780953" y="-507545"/>
            <a:ext cx="4634067" cy="2824557"/>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flipH="1">
            <a:off x="-1192290" y="3569975"/>
            <a:ext cx="5029983" cy="2068243"/>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53078" y="3519092"/>
            <a:ext cx="666922" cy="1553796"/>
            <a:chOff x="53078" y="3519092"/>
            <a:chExt cx="666922" cy="1553796"/>
          </a:xfrm>
        </p:grpSpPr>
        <p:sp>
          <p:nvSpPr>
            <p:cNvPr id="62" name="Google Shape;62;p6"/>
            <p:cNvSpPr/>
            <p:nvPr/>
          </p:nvSpPr>
          <p:spPr>
            <a:xfrm>
              <a:off x="53078" y="35190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51230" y="46040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48697" y="43264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6"/>
          <p:cNvGrpSpPr/>
          <p:nvPr/>
        </p:nvGrpSpPr>
        <p:grpSpPr>
          <a:xfrm>
            <a:off x="7618822" y="111365"/>
            <a:ext cx="1576005" cy="1123414"/>
            <a:chOff x="7618822" y="111365"/>
            <a:chExt cx="1576005" cy="1123414"/>
          </a:xfrm>
        </p:grpSpPr>
        <p:sp>
          <p:nvSpPr>
            <p:cNvPr id="66" name="Google Shape;66;p6"/>
            <p:cNvSpPr/>
            <p:nvPr/>
          </p:nvSpPr>
          <p:spPr>
            <a:xfrm>
              <a:off x="8267398" y="111378"/>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8534803" y="574679"/>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7618822" y="111365"/>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8"/>
          <p:cNvSpPr/>
          <p:nvPr/>
        </p:nvSpPr>
        <p:spPr>
          <a:xfrm rot="-6419074">
            <a:off x="4830466" y="-402088"/>
            <a:ext cx="7138425" cy="349137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5868956">
            <a:off x="-2972528" y="1025449"/>
            <a:ext cx="7138386" cy="349139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8"/>
          <p:cNvGrpSpPr/>
          <p:nvPr/>
        </p:nvGrpSpPr>
        <p:grpSpPr>
          <a:xfrm>
            <a:off x="8030823" y="254364"/>
            <a:ext cx="1324311" cy="1655928"/>
            <a:chOff x="8030823" y="254364"/>
            <a:chExt cx="1324311" cy="1655928"/>
          </a:xfrm>
        </p:grpSpPr>
        <p:sp>
          <p:nvSpPr>
            <p:cNvPr id="85" name="Google Shape;85;p8"/>
            <p:cNvSpPr/>
            <p:nvPr/>
          </p:nvSpPr>
          <p:spPr>
            <a:xfrm>
              <a:off x="8409504" y="254378"/>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8107053" y="1250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030823" y="254364"/>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8"/>
          <p:cNvGrpSpPr/>
          <p:nvPr/>
        </p:nvGrpSpPr>
        <p:grpSpPr>
          <a:xfrm>
            <a:off x="-137271" y="2581792"/>
            <a:ext cx="1510384" cy="2479841"/>
            <a:chOff x="-137271" y="2581792"/>
            <a:chExt cx="1510384" cy="2479841"/>
          </a:xfrm>
        </p:grpSpPr>
        <p:sp>
          <p:nvSpPr>
            <p:cNvPr id="89" name="Google Shape;89;p8"/>
            <p:cNvSpPr/>
            <p:nvPr/>
          </p:nvSpPr>
          <p:spPr>
            <a:xfrm>
              <a:off x="266653" y="25817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713090" y="3958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262648" y="3515377"/>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37271" y="41159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sp>
        <p:nvSpPr>
          <p:cNvPr id="97" name="Google Shape;97;p9"/>
          <p:cNvSpPr/>
          <p:nvPr/>
        </p:nvSpPr>
        <p:spPr>
          <a:xfrm>
            <a:off x="4182350" y="2075876"/>
            <a:ext cx="5728043" cy="3491380"/>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5816848" y="3347141"/>
            <a:ext cx="4013990" cy="1875356"/>
          </a:xfrm>
          <a:custGeom>
            <a:avLst/>
            <a:gdLst/>
            <a:ahLst/>
            <a:cxnLst/>
            <a:rect l="l" t="t" r="r" b="b"/>
            <a:pathLst>
              <a:path w="22438" h="10483" extrusionOk="0">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9720741">
            <a:off x="-717073" y="-1675999"/>
            <a:ext cx="5728060" cy="3491392"/>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531953" y="54192"/>
            <a:ext cx="2525032" cy="660100"/>
            <a:chOff x="531953" y="54192"/>
            <a:chExt cx="2525032" cy="660100"/>
          </a:xfrm>
        </p:grpSpPr>
        <p:sp>
          <p:nvSpPr>
            <p:cNvPr id="101" name="Google Shape;101;p9"/>
            <p:cNvSpPr/>
            <p:nvPr/>
          </p:nvSpPr>
          <p:spPr>
            <a:xfrm>
              <a:off x="531953" y="54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311280" y="245493"/>
              <a:ext cx="468769" cy="468795"/>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841797" y="164290"/>
              <a:ext cx="238346" cy="238372"/>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50196"/>
                  </a:srgbClr>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2729973" y="54203"/>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100" y="0"/>
            <a:ext cx="9144000" cy="5143500"/>
          </a:xfrm>
          <a:prstGeom prst="rect">
            <a:avLst/>
          </a:prstGeom>
          <a:noFill/>
          <a:ln>
            <a:noFill/>
          </a:ln>
        </p:spPr>
      </p:sp>
      <p:sp>
        <p:nvSpPr>
          <p:cNvPr id="107" name="Google Shape;107;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11"/>
          <p:cNvSpPr/>
          <p:nvPr/>
        </p:nvSpPr>
        <p:spPr>
          <a:xfrm rot="-6419074">
            <a:off x="4830466" y="-402088"/>
            <a:ext cx="7138425" cy="3491376"/>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868956">
            <a:off x="-2972528" y="1025449"/>
            <a:ext cx="7138386" cy="3491394"/>
          </a:xfrm>
          <a:custGeom>
            <a:avLst/>
            <a:gdLst/>
            <a:ahLst/>
            <a:cxnLst/>
            <a:rect l="l" t="t" r="r" b="b"/>
            <a:pathLst>
              <a:path w="31849" h="19413" extrusionOk="0">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70196"/>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8030823" y="254364"/>
            <a:ext cx="1324311" cy="1655928"/>
            <a:chOff x="8030823" y="254364"/>
            <a:chExt cx="1324311" cy="1655928"/>
          </a:xfrm>
        </p:grpSpPr>
        <p:sp>
          <p:nvSpPr>
            <p:cNvPr id="112" name="Google Shape;112;p11"/>
            <p:cNvSpPr/>
            <p:nvPr/>
          </p:nvSpPr>
          <p:spPr>
            <a:xfrm>
              <a:off x="8409504" y="254378"/>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8107053" y="12501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030823" y="254364"/>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37271" y="2581792"/>
            <a:ext cx="1510384" cy="2479841"/>
            <a:chOff x="-137271" y="2581792"/>
            <a:chExt cx="1510384" cy="2479841"/>
          </a:xfrm>
        </p:grpSpPr>
        <p:sp>
          <p:nvSpPr>
            <p:cNvPr id="116" name="Google Shape;116;p11"/>
            <p:cNvSpPr/>
            <p:nvPr/>
          </p:nvSpPr>
          <p:spPr>
            <a:xfrm>
              <a:off x="266653" y="25817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13090" y="3958292"/>
              <a:ext cx="660023" cy="66010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262648" y="3515377"/>
              <a:ext cx="327012" cy="327044"/>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37271" y="4115903"/>
              <a:ext cx="945630" cy="945730"/>
            </a:xfrm>
            <a:custGeom>
              <a:avLst/>
              <a:gdLst/>
              <a:ahLst/>
              <a:cxnLst/>
              <a:rect l="l" t="t" r="r" b="b"/>
              <a:pathLst>
                <a:path w="4809" h="4810" extrusionOk="0">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1"/>
          <p:cNvSpPr txBox="1">
            <a:spLocks noGrp="1"/>
          </p:cNvSpPr>
          <p:nvPr>
            <p:ph type="title" hasCustomPrompt="1"/>
          </p:nvPr>
        </p:nvSpPr>
        <p:spPr>
          <a:xfrm>
            <a:off x="1373900" y="2994097"/>
            <a:ext cx="6396600" cy="97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1" name="Google Shape;121;p11"/>
          <p:cNvSpPr txBox="1">
            <a:spLocks noGrp="1"/>
          </p:cNvSpPr>
          <p:nvPr>
            <p:ph type="subTitle" idx="1"/>
          </p:nvPr>
        </p:nvSpPr>
        <p:spPr>
          <a:xfrm>
            <a:off x="3180375" y="3972588"/>
            <a:ext cx="27837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DAF58C3A-6027-452F-7BB2-369A4252E6DF}"/>
              </a:ext>
            </a:extLst>
          </p:cNvPr>
          <p:cNvPicPr>
            <a:picLocks noChangeAspect="1"/>
          </p:cNvPicPr>
          <p:nvPr/>
        </p:nvPicPr>
        <p:blipFill rotWithShape="1">
          <a:blip r:embed="rId3"/>
          <a:srcRect l="41299" t="14381" r="4135" b="5953"/>
          <a:stretch/>
        </p:blipFill>
        <p:spPr>
          <a:xfrm>
            <a:off x="3390900" y="90372"/>
            <a:ext cx="5753100" cy="4962756"/>
          </a:xfrm>
          <a:prstGeom prst="rect">
            <a:avLst/>
          </a:prstGeom>
        </p:spPr>
      </p:pic>
      <p:sp>
        <p:nvSpPr>
          <p:cNvPr id="361" name="Google Shape;361;p28"/>
          <p:cNvSpPr txBox="1">
            <a:spLocks noGrp="1"/>
          </p:cNvSpPr>
          <p:nvPr>
            <p:ph type="ctrTitle"/>
          </p:nvPr>
        </p:nvSpPr>
        <p:spPr>
          <a:xfrm>
            <a:off x="569132" y="893670"/>
            <a:ext cx="4471150" cy="27435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b="1" dirty="0">
                <a:solidFill>
                  <a:schemeClr val="dk2"/>
                </a:solidFill>
                <a:latin typeface="Aptos Narrow" panose="020B0004020202020204" pitchFamily="34" charset="0"/>
                <a:ea typeface="Ebrima" panose="02000000000000000000" pitchFamily="2" charset="0"/>
                <a:cs typeface="Ebrima" panose="02000000000000000000" pitchFamily="2" charset="0"/>
              </a:rPr>
            </a:br>
            <a:br>
              <a:rPr lang="en" b="1" dirty="0">
                <a:solidFill>
                  <a:schemeClr val="dk2"/>
                </a:solidFill>
                <a:latin typeface="Aptos Narrow" panose="020B0004020202020204" pitchFamily="34" charset="0"/>
                <a:ea typeface="Ebrima" panose="02000000000000000000" pitchFamily="2" charset="0"/>
                <a:cs typeface="Ebrima" panose="02000000000000000000" pitchFamily="2" charset="0"/>
              </a:rPr>
            </a:br>
            <a:r>
              <a:rPr lang="en" b="1" dirty="0">
                <a:solidFill>
                  <a:schemeClr val="dk2"/>
                </a:solidFill>
                <a:latin typeface="Aptos Narrow" panose="020B0004020202020204" pitchFamily="34" charset="0"/>
                <a:ea typeface="Ebrima" panose="02000000000000000000" pitchFamily="2" charset="0"/>
                <a:cs typeface="Ebrima" panose="02000000000000000000" pitchFamily="2" charset="0"/>
              </a:rPr>
              <a:t>Shadow Scan </a:t>
            </a:r>
            <a:br>
              <a:rPr lang="en" b="1" dirty="0">
                <a:solidFill>
                  <a:schemeClr val="dk2"/>
                </a:solidFill>
                <a:latin typeface="Aptos Narrow" panose="020B0004020202020204" pitchFamily="34" charset="0"/>
                <a:ea typeface="Ebrima" panose="02000000000000000000" pitchFamily="2" charset="0"/>
                <a:cs typeface="Ebrima" panose="02000000000000000000" pitchFamily="2" charset="0"/>
              </a:rPr>
            </a:br>
            <a:r>
              <a:rPr lang="en" dirty="0">
                <a:solidFill>
                  <a:schemeClr val="dk2"/>
                </a:solidFill>
                <a:latin typeface="Aptos Narrow" panose="020B0004020202020204" pitchFamily="34" charset="0"/>
                <a:ea typeface="Ebrima" panose="02000000000000000000" pitchFamily="2" charset="0"/>
                <a:cs typeface="Ebrima" panose="02000000000000000000" pitchFamily="2" charset="0"/>
              </a:rPr>
              <a:t>AI Facial Recognition For Crime</a:t>
            </a:r>
            <a:endParaRPr dirty="0">
              <a:latin typeface="Aptos Narrow" panose="020B0004020202020204" pitchFamily="34" charset="0"/>
              <a:ea typeface="Ebrima" panose="02000000000000000000" pitchFamily="2" charset="0"/>
              <a:cs typeface="Ebrima" panose="02000000000000000000" pitchFamily="2" charset="0"/>
            </a:endParaRPr>
          </a:p>
        </p:txBody>
      </p:sp>
      <p:sp>
        <p:nvSpPr>
          <p:cNvPr id="362" name="Google Shape;362;p28"/>
          <p:cNvSpPr txBox="1">
            <a:spLocks noGrp="1"/>
          </p:cNvSpPr>
          <p:nvPr>
            <p:ph type="subTitle" idx="1"/>
          </p:nvPr>
        </p:nvSpPr>
        <p:spPr>
          <a:xfrm>
            <a:off x="286658" y="3508202"/>
            <a:ext cx="5646413" cy="1002306"/>
          </a:xfrm>
          <a:prstGeom prst="rect">
            <a:avLst/>
          </a:prstGeom>
        </p:spPr>
        <p:txBody>
          <a:bodyPr spcFirstLastPara="1" wrap="square" lIns="91425" tIns="91425" rIns="91425" bIns="91425" anchor="t" anchorCtr="0">
            <a:noAutofit/>
          </a:bodyPr>
          <a:lstStyle/>
          <a:p>
            <a:pPr algn="ctr" rtl="0" fontAlgn="base"/>
            <a:r>
              <a:rPr lang="en-US" sz="2000" b="1"/>
              <a:t>CI2304P GROUP 6 </a:t>
            </a:r>
            <a:r>
              <a:rPr lang="en-US" sz="2000"/>
              <a:t>​</a:t>
            </a:r>
          </a:p>
          <a:p>
            <a:pPr algn="ctr" rtl="0" fontAlgn="base"/>
            <a:r>
              <a:rPr lang="en-US" sz="2000"/>
              <a:t>GROUP MEMBERS: RIDZ (LEADER), CELEST, JANESSA, JOANNA, YONG 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39A5760E-D365-6842-12C1-02334457C2C6}"/>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D5CA68AC-6D48-354E-A1E4-F397213804D6}"/>
              </a:ext>
            </a:extLst>
          </p:cNvPr>
          <p:cNvSpPr txBox="1">
            <a:spLocks noGrp="1"/>
          </p:cNvSpPr>
          <p:nvPr>
            <p:ph type="title"/>
          </p:nvPr>
        </p:nvSpPr>
        <p:spPr>
          <a:xfrm>
            <a:off x="2417332" y="173560"/>
            <a:ext cx="3976928"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Revenue Model</a:t>
            </a:r>
          </a:p>
        </p:txBody>
      </p:sp>
      <p:sp>
        <p:nvSpPr>
          <p:cNvPr id="7" name="Google Shape;414;p32">
            <a:extLst>
              <a:ext uri="{FF2B5EF4-FFF2-40B4-BE49-F238E27FC236}">
                <a16:creationId xmlns:a16="http://schemas.microsoft.com/office/drawing/2014/main" id="{72423F30-1CDD-BF72-CCD8-F9B9E19D4C8C}"/>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9" name="Google Shape;416;p32">
            <a:extLst>
              <a:ext uri="{FF2B5EF4-FFF2-40B4-BE49-F238E27FC236}">
                <a16:creationId xmlns:a16="http://schemas.microsoft.com/office/drawing/2014/main" id="{D5C31EAF-2702-B9E3-1CCD-DC2BC738635C}"/>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09</a:t>
            </a:r>
          </a:p>
        </p:txBody>
      </p:sp>
      <p:pic>
        <p:nvPicPr>
          <p:cNvPr id="3" name="Picture 2" descr="A graph of a market&#10;&#10;Description automatically generated with medium confidence">
            <a:extLst>
              <a:ext uri="{FF2B5EF4-FFF2-40B4-BE49-F238E27FC236}">
                <a16:creationId xmlns:a16="http://schemas.microsoft.com/office/drawing/2014/main" id="{2C15DBD4-5155-6A18-C9C3-63E86E17F399}"/>
              </a:ext>
            </a:extLst>
          </p:cNvPr>
          <p:cNvPicPr>
            <a:picLocks noChangeAspect="1"/>
          </p:cNvPicPr>
          <p:nvPr/>
        </p:nvPicPr>
        <p:blipFill>
          <a:blip r:embed="rId3"/>
          <a:stretch>
            <a:fillRect/>
          </a:stretch>
        </p:blipFill>
        <p:spPr>
          <a:xfrm>
            <a:off x="3003736" y="1327511"/>
            <a:ext cx="5878079" cy="3070638"/>
          </a:xfrm>
          <a:prstGeom prst="rect">
            <a:avLst/>
          </a:prstGeom>
        </p:spPr>
      </p:pic>
      <p:sp>
        <p:nvSpPr>
          <p:cNvPr id="5" name="TextBox 4">
            <a:extLst>
              <a:ext uri="{FF2B5EF4-FFF2-40B4-BE49-F238E27FC236}">
                <a16:creationId xmlns:a16="http://schemas.microsoft.com/office/drawing/2014/main" id="{36697EC5-08D7-81B2-5718-FCC5D788E02B}"/>
              </a:ext>
            </a:extLst>
          </p:cNvPr>
          <p:cNvSpPr txBox="1"/>
          <p:nvPr/>
        </p:nvSpPr>
        <p:spPr>
          <a:xfrm>
            <a:off x="91409" y="1307512"/>
            <a:ext cx="2848033" cy="3323987"/>
          </a:xfrm>
          <a:prstGeom prst="rect">
            <a:avLst/>
          </a:prstGeom>
          <a:noFill/>
        </p:spPr>
        <p:txBody>
          <a:bodyPr wrap="square" rtlCol="0">
            <a:spAutoFit/>
          </a:bodyPr>
          <a:lstStyle/>
          <a:p>
            <a:r>
              <a:rPr lang="en-US" dirty="0">
                <a:solidFill>
                  <a:schemeClr val="tx1"/>
                </a:solidFill>
              </a:rPr>
              <a:t>Biometric technologies are widely employed to enhance security in applications like access control, attendance tracking, and surveillance. These technologies utilize unique and measurable characteristics such as fingerprints, iris patterns, and facial features to provide secure solutions. Facial recognition has gained popularity for its ability to detect and analyze faces using connected cameras, comparing features against stored templates in databases.</a:t>
            </a:r>
          </a:p>
        </p:txBody>
      </p:sp>
    </p:spTree>
    <p:extLst>
      <p:ext uri="{BB962C8B-B14F-4D97-AF65-F5344CB8AC3E}">
        <p14:creationId xmlns:p14="http://schemas.microsoft.com/office/powerpoint/2010/main" val="14608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678731D8-F23F-C101-4D5A-E7275E9C722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2A8B593-F3E5-D8CD-2C6F-1789472C4DB6}"/>
              </a:ext>
            </a:extLst>
          </p:cNvPr>
          <p:cNvSpPr/>
          <p:nvPr/>
        </p:nvSpPr>
        <p:spPr>
          <a:xfrm>
            <a:off x="1782055" y="2688182"/>
            <a:ext cx="2207010" cy="8754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ln w="0"/>
              <a:solidFill>
                <a:schemeClr val="tx1"/>
              </a:solidFill>
              <a:effectLst>
                <a:outerShdw blurRad="38100" dist="19050" dir="2700000" algn="tl" rotWithShape="0">
                  <a:schemeClr val="dk1">
                    <a:alpha val="40000"/>
                  </a:schemeClr>
                </a:outerShdw>
              </a:effectLst>
            </a:endParaRPr>
          </a:p>
        </p:txBody>
      </p:sp>
      <p:sp>
        <p:nvSpPr>
          <p:cNvPr id="415" name="Google Shape;415;p32">
            <a:extLst>
              <a:ext uri="{FF2B5EF4-FFF2-40B4-BE49-F238E27FC236}">
                <a16:creationId xmlns:a16="http://schemas.microsoft.com/office/drawing/2014/main" id="{7E340E3B-7795-9D32-7352-0D6594BA91DE}"/>
              </a:ext>
            </a:extLst>
          </p:cNvPr>
          <p:cNvSpPr txBox="1">
            <a:spLocks noGrp="1"/>
          </p:cNvSpPr>
          <p:nvPr>
            <p:ph type="title"/>
          </p:nvPr>
        </p:nvSpPr>
        <p:spPr>
          <a:xfrm>
            <a:off x="2956511" y="180740"/>
            <a:ext cx="3056877"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Competition</a:t>
            </a:r>
          </a:p>
        </p:txBody>
      </p:sp>
      <p:sp>
        <p:nvSpPr>
          <p:cNvPr id="3" name="Google Shape;414;p32">
            <a:extLst>
              <a:ext uri="{FF2B5EF4-FFF2-40B4-BE49-F238E27FC236}">
                <a16:creationId xmlns:a16="http://schemas.microsoft.com/office/drawing/2014/main" id="{970F5116-4191-7F0D-7929-E2E671E6767F}"/>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CB792A3C-DA04-59FC-112D-01E0F34804FC}"/>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10</a:t>
            </a:r>
          </a:p>
        </p:txBody>
      </p:sp>
      <p:pic>
        <p:nvPicPr>
          <p:cNvPr id="2" name="Picture 1" descr="A logo of a company&#10;&#10;Description automatically generated">
            <a:extLst>
              <a:ext uri="{FF2B5EF4-FFF2-40B4-BE49-F238E27FC236}">
                <a16:creationId xmlns:a16="http://schemas.microsoft.com/office/drawing/2014/main" id="{E15F14B9-0259-940A-7FD4-B60E58E9CCB5}"/>
              </a:ext>
            </a:extLst>
          </p:cNvPr>
          <p:cNvPicPr>
            <a:picLocks noChangeAspect="1"/>
          </p:cNvPicPr>
          <p:nvPr/>
        </p:nvPicPr>
        <p:blipFill>
          <a:blip r:embed="rId3"/>
          <a:stretch>
            <a:fillRect/>
          </a:stretch>
        </p:blipFill>
        <p:spPr>
          <a:xfrm>
            <a:off x="1782055" y="1160359"/>
            <a:ext cx="2207010" cy="1266483"/>
          </a:xfrm>
          <a:prstGeom prst="rect">
            <a:avLst/>
          </a:prstGeom>
        </p:spPr>
      </p:pic>
      <p:sp>
        <p:nvSpPr>
          <p:cNvPr id="4" name="TextBox 3">
            <a:extLst>
              <a:ext uri="{FF2B5EF4-FFF2-40B4-BE49-F238E27FC236}">
                <a16:creationId xmlns:a16="http://schemas.microsoft.com/office/drawing/2014/main" id="{51CBA9D2-BBF5-C093-F775-6D3BF115A9EC}"/>
              </a:ext>
            </a:extLst>
          </p:cNvPr>
          <p:cNvSpPr txBox="1"/>
          <p:nvPr/>
        </p:nvSpPr>
        <p:spPr>
          <a:xfrm>
            <a:off x="4270812" y="1208824"/>
            <a:ext cx="288883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9F9F9"/>
                </a:solidFill>
                <a:latin typeface="TW Cen MT"/>
              </a:rPr>
              <a:t>Amazon Rekognition, a deep learning-based image and video analysis service. </a:t>
            </a:r>
            <a:r>
              <a:rPr lang="en-US" err="1">
                <a:solidFill>
                  <a:srgbClr val="F9F9F9"/>
                </a:solidFill>
                <a:latin typeface="TW Cen MT"/>
              </a:rPr>
              <a:t>Rekognition</a:t>
            </a:r>
            <a:r>
              <a:rPr lang="en-US">
                <a:solidFill>
                  <a:srgbClr val="F9F9F9"/>
                </a:solidFill>
                <a:latin typeface="TW Cen MT"/>
              </a:rPr>
              <a:t> offers features like face detection, recognition, and analysis.</a:t>
            </a:r>
            <a:endParaRPr lang="en-US">
              <a:latin typeface="TW Cen MT"/>
            </a:endParaRPr>
          </a:p>
        </p:txBody>
      </p:sp>
      <p:pic>
        <p:nvPicPr>
          <p:cNvPr id="7" name="Picture 6" descr="A black background with grey text&#10;&#10;Description automatically generated">
            <a:extLst>
              <a:ext uri="{FF2B5EF4-FFF2-40B4-BE49-F238E27FC236}">
                <a16:creationId xmlns:a16="http://schemas.microsoft.com/office/drawing/2014/main" id="{E1F4F357-8F20-27D4-2618-AB45FF2795C3}"/>
              </a:ext>
            </a:extLst>
          </p:cNvPr>
          <p:cNvPicPr>
            <a:picLocks noChangeAspect="1"/>
          </p:cNvPicPr>
          <p:nvPr/>
        </p:nvPicPr>
        <p:blipFill>
          <a:blip r:embed="rId4"/>
          <a:stretch>
            <a:fillRect/>
          </a:stretch>
        </p:blipFill>
        <p:spPr>
          <a:xfrm>
            <a:off x="1782055" y="2707449"/>
            <a:ext cx="2207010" cy="875402"/>
          </a:xfrm>
          <a:prstGeom prst="rect">
            <a:avLst/>
          </a:prstGeom>
        </p:spPr>
      </p:pic>
      <p:sp>
        <p:nvSpPr>
          <p:cNvPr id="8" name="TextBox 7">
            <a:extLst>
              <a:ext uri="{FF2B5EF4-FFF2-40B4-BE49-F238E27FC236}">
                <a16:creationId xmlns:a16="http://schemas.microsoft.com/office/drawing/2014/main" id="{31AB47DA-F673-8281-6C36-EFE15D15FD6B}"/>
              </a:ext>
            </a:extLst>
          </p:cNvPr>
          <p:cNvSpPr txBox="1"/>
          <p:nvPr/>
        </p:nvSpPr>
        <p:spPr>
          <a:xfrm>
            <a:off x="4270812" y="2664361"/>
            <a:ext cx="264753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9F9F9"/>
                </a:solidFill>
                <a:latin typeface="TW Cen MT"/>
              </a:rPr>
              <a:t>Google Cloud Vision API, which includes features such as face detection, emotion analysis, and face recognition.</a:t>
            </a:r>
            <a:endParaRPr lang="en-US">
              <a:latin typeface="TW Cen MT"/>
            </a:endParaRPr>
          </a:p>
        </p:txBody>
      </p:sp>
      <p:sp>
        <p:nvSpPr>
          <p:cNvPr id="9" name="TextBox 8">
            <a:extLst>
              <a:ext uri="{FF2B5EF4-FFF2-40B4-BE49-F238E27FC236}">
                <a16:creationId xmlns:a16="http://schemas.microsoft.com/office/drawing/2014/main" id="{5FA0E583-2110-C869-C7D2-4970319C3376}"/>
              </a:ext>
            </a:extLst>
          </p:cNvPr>
          <p:cNvSpPr txBox="1"/>
          <p:nvPr/>
        </p:nvSpPr>
        <p:spPr>
          <a:xfrm>
            <a:off x="4270812" y="3924329"/>
            <a:ext cx="334674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9F9F9"/>
                </a:solidFill>
                <a:latin typeface="TW Cen MT"/>
              </a:rPr>
              <a:t>IBM offers facial recognition technology through its Watson Visual Recognition service, which provides APIs for detecting and analyzing faces in images and videos.</a:t>
            </a:r>
            <a:endParaRPr lang="en-US">
              <a:latin typeface="TW Cen MT"/>
            </a:endParaRPr>
          </a:p>
        </p:txBody>
      </p:sp>
      <p:pic>
        <p:nvPicPr>
          <p:cNvPr id="10" name="Picture 9" descr="A logo for a company&#10;&#10;Description automatically generated">
            <a:extLst>
              <a:ext uri="{FF2B5EF4-FFF2-40B4-BE49-F238E27FC236}">
                <a16:creationId xmlns:a16="http://schemas.microsoft.com/office/drawing/2014/main" id="{23A7A5EC-E961-8243-4297-49306C6D77DE}"/>
              </a:ext>
            </a:extLst>
          </p:cNvPr>
          <p:cNvPicPr>
            <a:picLocks noChangeAspect="1"/>
          </p:cNvPicPr>
          <p:nvPr/>
        </p:nvPicPr>
        <p:blipFill>
          <a:blip r:embed="rId5"/>
          <a:stretch>
            <a:fillRect/>
          </a:stretch>
        </p:blipFill>
        <p:spPr>
          <a:xfrm>
            <a:off x="1782055" y="3844191"/>
            <a:ext cx="2101362" cy="1124829"/>
          </a:xfrm>
          <a:prstGeom prst="rect">
            <a:avLst/>
          </a:prstGeom>
        </p:spPr>
      </p:pic>
    </p:spTree>
    <p:extLst>
      <p:ext uri="{BB962C8B-B14F-4D97-AF65-F5344CB8AC3E}">
        <p14:creationId xmlns:p14="http://schemas.microsoft.com/office/powerpoint/2010/main" val="7389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CAA207A2-0AF3-E0F6-69DA-28D58038567E}"/>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26F16C78-9D81-C33E-E18C-37FFD550B2CD}"/>
              </a:ext>
            </a:extLst>
          </p:cNvPr>
          <p:cNvSpPr txBox="1">
            <a:spLocks noGrp="1"/>
          </p:cNvSpPr>
          <p:nvPr>
            <p:ph type="title"/>
          </p:nvPr>
        </p:nvSpPr>
        <p:spPr>
          <a:xfrm>
            <a:off x="2686035" y="227276"/>
            <a:ext cx="3772821"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Management</a:t>
            </a:r>
          </a:p>
        </p:txBody>
      </p:sp>
      <p:sp>
        <p:nvSpPr>
          <p:cNvPr id="3" name="Google Shape;414;p32">
            <a:extLst>
              <a:ext uri="{FF2B5EF4-FFF2-40B4-BE49-F238E27FC236}">
                <a16:creationId xmlns:a16="http://schemas.microsoft.com/office/drawing/2014/main" id="{9D084BCC-FF35-26E5-C0FE-600D657E85E1}"/>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0B1D276A-CB7B-1C69-F7C7-E1D882F35638}"/>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11</a:t>
            </a:r>
          </a:p>
        </p:txBody>
      </p:sp>
      <p:pic>
        <p:nvPicPr>
          <p:cNvPr id="15" name="Picture 14" descr="A person in a suit and tie&#10;&#10;Description automatically generated">
            <a:extLst>
              <a:ext uri="{FF2B5EF4-FFF2-40B4-BE49-F238E27FC236}">
                <a16:creationId xmlns:a16="http://schemas.microsoft.com/office/drawing/2014/main" id="{747E4A33-D058-B604-989E-228449729CFB}"/>
              </a:ext>
            </a:extLst>
          </p:cNvPr>
          <p:cNvPicPr>
            <a:picLocks noChangeAspect="1"/>
          </p:cNvPicPr>
          <p:nvPr/>
        </p:nvPicPr>
        <p:blipFill>
          <a:blip r:embed="rId3"/>
          <a:stretch>
            <a:fillRect/>
          </a:stretch>
        </p:blipFill>
        <p:spPr>
          <a:xfrm>
            <a:off x="69629" y="2457696"/>
            <a:ext cx="1728612" cy="1148151"/>
          </a:xfrm>
          <a:prstGeom prst="rect">
            <a:avLst/>
          </a:prstGeom>
        </p:spPr>
      </p:pic>
      <p:pic>
        <p:nvPicPr>
          <p:cNvPr id="16" name="Picture 15" descr="A person in a suit&#10;&#10;Description automatically generated">
            <a:extLst>
              <a:ext uri="{FF2B5EF4-FFF2-40B4-BE49-F238E27FC236}">
                <a16:creationId xmlns:a16="http://schemas.microsoft.com/office/drawing/2014/main" id="{90BC9BB8-EB54-0EAA-1536-F4021FFD2F72}"/>
              </a:ext>
            </a:extLst>
          </p:cNvPr>
          <p:cNvPicPr>
            <a:picLocks noChangeAspect="1"/>
          </p:cNvPicPr>
          <p:nvPr/>
        </p:nvPicPr>
        <p:blipFill>
          <a:blip r:embed="rId4"/>
          <a:stretch>
            <a:fillRect/>
          </a:stretch>
        </p:blipFill>
        <p:spPr>
          <a:xfrm>
            <a:off x="7358936" y="2456744"/>
            <a:ext cx="1728612" cy="1148151"/>
          </a:xfrm>
          <a:prstGeom prst="rect">
            <a:avLst/>
          </a:prstGeom>
        </p:spPr>
      </p:pic>
      <p:pic>
        <p:nvPicPr>
          <p:cNvPr id="17" name="Picture 16" descr="A person in a suit and tie&#10;&#10;Description automatically generated">
            <a:extLst>
              <a:ext uri="{FF2B5EF4-FFF2-40B4-BE49-F238E27FC236}">
                <a16:creationId xmlns:a16="http://schemas.microsoft.com/office/drawing/2014/main" id="{8A4D022F-B1C2-FB61-2576-2AEFC543722C}"/>
              </a:ext>
            </a:extLst>
          </p:cNvPr>
          <p:cNvPicPr>
            <a:picLocks noChangeAspect="1"/>
          </p:cNvPicPr>
          <p:nvPr/>
        </p:nvPicPr>
        <p:blipFill>
          <a:blip r:embed="rId5"/>
          <a:stretch>
            <a:fillRect/>
          </a:stretch>
        </p:blipFill>
        <p:spPr>
          <a:xfrm>
            <a:off x="1892163" y="2456744"/>
            <a:ext cx="1728612" cy="1148152"/>
          </a:xfrm>
          <a:prstGeom prst="rect">
            <a:avLst/>
          </a:prstGeom>
        </p:spPr>
      </p:pic>
      <p:pic>
        <p:nvPicPr>
          <p:cNvPr id="2" name="Picture 1" descr="A person in a suit&#10;&#10;Description automatically generated">
            <a:extLst>
              <a:ext uri="{FF2B5EF4-FFF2-40B4-BE49-F238E27FC236}">
                <a16:creationId xmlns:a16="http://schemas.microsoft.com/office/drawing/2014/main" id="{2DE8D1D3-03A2-22ED-3604-223A44608E32}"/>
              </a:ext>
            </a:extLst>
          </p:cNvPr>
          <p:cNvPicPr>
            <a:picLocks noChangeAspect="1"/>
          </p:cNvPicPr>
          <p:nvPr/>
        </p:nvPicPr>
        <p:blipFill>
          <a:blip r:embed="rId6"/>
          <a:stretch>
            <a:fillRect/>
          </a:stretch>
        </p:blipFill>
        <p:spPr>
          <a:xfrm>
            <a:off x="5486393" y="2441096"/>
            <a:ext cx="1727017" cy="1179446"/>
          </a:xfrm>
          <a:prstGeom prst="rect">
            <a:avLst/>
          </a:prstGeom>
        </p:spPr>
      </p:pic>
      <p:sp>
        <p:nvSpPr>
          <p:cNvPr id="6" name="TextBox 5">
            <a:extLst>
              <a:ext uri="{FF2B5EF4-FFF2-40B4-BE49-F238E27FC236}">
                <a16:creationId xmlns:a16="http://schemas.microsoft.com/office/drawing/2014/main" id="{4B0F0E0A-E64D-7E89-2EEE-0A287B00ECEC}"/>
              </a:ext>
            </a:extLst>
          </p:cNvPr>
          <p:cNvSpPr txBox="1"/>
          <p:nvPr/>
        </p:nvSpPr>
        <p:spPr>
          <a:xfrm>
            <a:off x="72672" y="3677053"/>
            <a:ext cx="17270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TW Cen MT"/>
              </a:rPr>
              <a:t>Muhammad Ridz</a:t>
            </a:r>
          </a:p>
          <a:p>
            <a:pPr algn="ctr"/>
            <a:r>
              <a:rPr lang="en-US" dirty="0">
                <a:solidFill>
                  <a:srgbClr val="FFFFFF"/>
                </a:solidFill>
                <a:latin typeface="TW Cen MT"/>
              </a:rPr>
              <a:t>Chief Executive Officer</a:t>
            </a:r>
          </a:p>
        </p:txBody>
      </p:sp>
      <p:sp>
        <p:nvSpPr>
          <p:cNvPr id="7" name="TextBox 6">
            <a:extLst>
              <a:ext uri="{FF2B5EF4-FFF2-40B4-BE49-F238E27FC236}">
                <a16:creationId xmlns:a16="http://schemas.microsoft.com/office/drawing/2014/main" id="{E32CA359-33EB-8546-90F2-E4F9F8FEC598}"/>
              </a:ext>
            </a:extLst>
          </p:cNvPr>
          <p:cNvSpPr txBox="1"/>
          <p:nvPr/>
        </p:nvSpPr>
        <p:spPr>
          <a:xfrm>
            <a:off x="1891079" y="3677053"/>
            <a:ext cx="17270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TW Cen MT"/>
              </a:rPr>
              <a:t>Celest </a:t>
            </a:r>
            <a:r>
              <a:rPr lang="en-US" dirty="0" err="1">
                <a:solidFill>
                  <a:srgbClr val="FFFFFF"/>
                </a:solidFill>
                <a:latin typeface="TW Cen MT"/>
              </a:rPr>
              <a:t>Tham</a:t>
            </a:r>
            <a:endParaRPr lang="en-US" dirty="0">
              <a:solidFill>
                <a:srgbClr val="FFFFFF"/>
              </a:solidFill>
              <a:latin typeface="TW Cen MT"/>
            </a:endParaRPr>
          </a:p>
          <a:p>
            <a:pPr algn="ctr"/>
            <a:r>
              <a:rPr lang="en-US" dirty="0">
                <a:solidFill>
                  <a:srgbClr val="FFFFFF"/>
                </a:solidFill>
                <a:latin typeface="TW Cen MT"/>
              </a:rPr>
              <a:t>Chief Financial Officer</a:t>
            </a:r>
          </a:p>
        </p:txBody>
      </p:sp>
      <p:sp>
        <p:nvSpPr>
          <p:cNvPr id="8" name="TextBox 7">
            <a:extLst>
              <a:ext uri="{FF2B5EF4-FFF2-40B4-BE49-F238E27FC236}">
                <a16:creationId xmlns:a16="http://schemas.microsoft.com/office/drawing/2014/main" id="{215D44B6-6485-E882-ACC5-54978941399C}"/>
              </a:ext>
            </a:extLst>
          </p:cNvPr>
          <p:cNvSpPr txBox="1"/>
          <p:nvPr/>
        </p:nvSpPr>
        <p:spPr>
          <a:xfrm>
            <a:off x="7353729" y="3677053"/>
            <a:ext cx="17270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TW Cen MT"/>
              </a:rPr>
              <a:t>Yong Li</a:t>
            </a:r>
          </a:p>
          <a:p>
            <a:pPr algn="ctr"/>
            <a:r>
              <a:rPr lang="en-US" dirty="0">
                <a:solidFill>
                  <a:srgbClr val="FFFFFF"/>
                </a:solidFill>
                <a:latin typeface="TW Cen MT"/>
              </a:rPr>
              <a:t>Chief Data Officer</a:t>
            </a:r>
          </a:p>
        </p:txBody>
      </p:sp>
      <p:sp>
        <p:nvSpPr>
          <p:cNvPr id="9" name="TextBox 8">
            <a:extLst>
              <a:ext uri="{FF2B5EF4-FFF2-40B4-BE49-F238E27FC236}">
                <a16:creationId xmlns:a16="http://schemas.microsoft.com/office/drawing/2014/main" id="{F29FC4D7-7ADD-E68B-BA96-A97F33B6B956}"/>
              </a:ext>
            </a:extLst>
          </p:cNvPr>
          <p:cNvSpPr txBox="1"/>
          <p:nvPr/>
        </p:nvSpPr>
        <p:spPr>
          <a:xfrm>
            <a:off x="5535319" y="3677052"/>
            <a:ext cx="17270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TW Cen MT"/>
              </a:rPr>
              <a:t>Joanna</a:t>
            </a:r>
          </a:p>
          <a:p>
            <a:pPr algn="ctr"/>
            <a:r>
              <a:rPr lang="en-US" dirty="0">
                <a:solidFill>
                  <a:srgbClr val="FFFFFF"/>
                </a:solidFill>
                <a:latin typeface="TW Cen MT"/>
              </a:rPr>
              <a:t>Chief Marketing Officer</a:t>
            </a:r>
          </a:p>
        </p:txBody>
      </p:sp>
      <p:sp>
        <p:nvSpPr>
          <p:cNvPr id="11" name="TextBox 10">
            <a:extLst>
              <a:ext uri="{FF2B5EF4-FFF2-40B4-BE49-F238E27FC236}">
                <a16:creationId xmlns:a16="http://schemas.microsoft.com/office/drawing/2014/main" id="{5C94CB30-073F-FB27-8EDF-A9CB2826345A}"/>
              </a:ext>
            </a:extLst>
          </p:cNvPr>
          <p:cNvSpPr txBox="1"/>
          <p:nvPr/>
        </p:nvSpPr>
        <p:spPr>
          <a:xfrm>
            <a:off x="3694644" y="3677051"/>
            <a:ext cx="17270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TW Cen MT"/>
              </a:rPr>
              <a:t>Janessa</a:t>
            </a:r>
          </a:p>
          <a:p>
            <a:pPr algn="ctr"/>
            <a:r>
              <a:rPr lang="en-US" dirty="0">
                <a:solidFill>
                  <a:srgbClr val="FFFFFF"/>
                </a:solidFill>
                <a:latin typeface="TW Cen MT"/>
              </a:rPr>
              <a:t>Chief Information Officer</a:t>
            </a:r>
          </a:p>
        </p:txBody>
      </p:sp>
      <p:pic>
        <p:nvPicPr>
          <p:cNvPr id="12" name="Picture 11" descr="A person wearing glasses and a suit&#10;&#10;Description automatically generated">
            <a:extLst>
              <a:ext uri="{FF2B5EF4-FFF2-40B4-BE49-F238E27FC236}">
                <a16:creationId xmlns:a16="http://schemas.microsoft.com/office/drawing/2014/main" id="{458691B1-0C1E-E0F6-8344-D5CCECEE2AD2}"/>
              </a:ext>
            </a:extLst>
          </p:cNvPr>
          <p:cNvPicPr>
            <a:picLocks noChangeAspect="1"/>
          </p:cNvPicPr>
          <p:nvPr/>
        </p:nvPicPr>
        <p:blipFill>
          <a:blip r:embed="rId7"/>
          <a:stretch>
            <a:fillRect/>
          </a:stretch>
        </p:blipFill>
        <p:spPr>
          <a:xfrm>
            <a:off x="3858082" y="2425449"/>
            <a:ext cx="1295487" cy="1179446"/>
          </a:xfrm>
          <a:prstGeom prst="rect">
            <a:avLst/>
          </a:prstGeom>
        </p:spPr>
      </p:pic>
      <p:sp>
        <p:nvSpPr>
          <p:cNvPr id="13" name="TextBox 12">
            <a:extLst>
              <a:ext uri="{FF2B5EF4-FFF2-40B4-BE49-F238E27FC236}">
                <a16:creationId xmlns:a16="http://schemas.microsoft.com/office/drawing/2014/main" id="{B2DC735E-9041-D12B-052D-7E10D1B4F8A7}"/>
              </a:ext>
            </a:extLst>
          </p:cNvPr>
          <p:cNvSpPr txBox="1"/>
          <p:nvPr/>
        </p:nvSpPr>
        <p:spPr>
          <a:xfrm>
            <a:off x="265994" y="1869195"/>
            <a:ext cx="1335882" cy="307777"/>
          </a:xfrm>
          <a:prstGeom prst="rect">
            <a:avLst/>
          </a:prstGeom>
          <a:noFill/>
        </p:spPr>
        <p:txBody>
          <a:bodyPr wrap="square" rtlCol="0">
            <a:spAutoFit/>
          </a:bodyPr>
          <a:lstStyle/>
          <a:p>
            <a:pPr algn="ctr"/>
            <a:r>
              <a:rPr lang="en-US" b="1" dirty="0">
                <a:solidFill>
                  <a:schemeClr val="tx1"/>
                </a:solidFill>
              </a:rPr>
              <a:t>Manager</a:t>
            </a:r>
            <a:endParaRPr lang="en-SG" b="1" dirty="0">
              <a:solidFill>
                <a:schemeClr val="tx1"/>
              </a:solidFill>
            </a:endParaRPr>
          </a:p>
        </p:txBody>
      </p:sp>
      <p:sp>
        <p:nvSpPr>
          <p:cNvPr id="14" name="TextBox 13">
            <a:extLst>
              <a:ext uri="{FF2B5EF4-FFF2-40B4-BE49-F238E27FC236}">
                <a16:creationId xmlns:a16="http://schemas.microsoft.com/office/drawing/2014/main" id="{DC6B1015-2C6E-5741-ACC2-68491EB837C4}"/>
              </a:ext>
            </a:extLst>
          </p:cNvPr>
          <p:cNvSpPr txBox="1"/>
          <p:nvPr/>
        </p:nvSpPr>
        <p:spPr>
          <a:xfrm>
            <a:off x="2086646" y="1863453"/>
            <a:ext cx="1335882" cy="307777"/>
          </a:xfrm>
          <a:prstGeom prst="rect">
            <a:avLst/>
          </a:prstGeom>
          <a:noFill/>
        </p:spPr>
        <p:txBody>
          <a:bodyPr wrap="square" rtlCol="0">
            <a:spAutoFit/>
          </a:bodyPr>
          <a:lstStyle/>
          <a:p>
            <a:pPr algn="ctr"/>
            <a:r>
              <a:rPr lang="en-US" b="1" dirty="0">
                <a:solidFill>
                  <a:schemeClr val="tx1"/>
                </a:solidFill>
              </a:rPr>
              <a:t>Developer</a:t>
            </a:r>
            <a:endParaRPr lang="en-SG" b="1" dirty="0">
              <a:solidFill>
                <a:schemeClr val="tx1"/>
              </a:solidFill>
            </a:endParaRPr>
          </a:p>
        </p:txBody>
      </p:sp>
      <p:sp>
        <p:nvSpPr>
          <p:cNvPr id="18" name="TextBox 17">
            <a:extLst>
              <a:ext uri="{FF2B5EF4-FFF2-40B4-BE49-F238E27FC236}">
                <a16:creationId xmlns:a16="http://schemas.microsoft.com/office/drawing/2014/main" id="{E09A9075-BB97-8992-4A21-4743E35C3B01}"/>
              </a:ext>
            </a:extLst>
          </p:cNvPr>
          <p:cNvSpPr txBox="1"/>
          <p:nvPr/>
        </p:nvSpPr>
        <p:spPr>
          <a:xfrm>
            <a:off x="3773178" y="1863452"/>
            <a:ext cx="1335882" cy="307777"/>
          </a:xfrm>
          <a:prstGeom prst="rect">
            <a:avLst/>
          </a:prstGeom>
          <a:noFill/>
        </p:spPr>
        <p:txBody>
          <a:bodyPr wrap="square" rtlCol="0">
            <a:spAutoFit/>
          </a:bodyPr>
          <a:lstStyle/>
          <a:p>
            <a:pPr algn="ctr"/>
            <a:r>
              <a:rPr lang="en-US" b="1" dirty="0">
                <a:solidFill>
                  <a:schemeClr val="tx1"/>
                </a:solidFill>
              </a:rPr>
              <a:t>Researcher</a:t>
            </a:r>
            <a:endParaRPr lang="en-SG" b="1" dirty="0">
              <a:solidFill>
                <a:schemeClr val="tx1"/>
              </a:solidFill>
            </a:endParaRPr>
          </a:p>
        </p:txBody>
      </p:sp>
      <p:sp>
        <p:nvSpPr>
          <p:cNvPr id="19" name="TextBox 18">
            <a:extLst>
              <a:ext uri="{FF2B5EF4-FFF2-40B4-BE49-F238E27FC236}">
                <a16:creationId xmlns:a16="http://schemas.microsoft.com/office/drawing/2014/main" id="{8A06A178-3D40-25E8-82B1-8BD595F11A60}"/>
              </a:ext>
            </a:extLst>
          </p:cNvPr>
          <p:cNvSpPr txBox="1"/>
          <p:nvPr/>
        </p:nvSpPr>
        <p:spPr>
          <a:xfrm>
            <a:off x="5664794" y="1777727"/>
            <a:ext cx="1335882" cy="523220"/>
          </a:xfrm>
          <a:prstGeom prst="rect">
            <a:avLst/>
          </a:prstGeom>
          <a:noFill/>
        </p:spPr>
        <p:txBody>
          <a:bodyPr wrap="square" rtlCol="0">
            <a:spAutoFit/>
          </a:bodyPr>
          <a:lstStyle/>
          <a:p>
            <a:pPr algn="ctr"/>
            <a:r>
              <a:rPr lang="en-US" b="1" dirty="0">
                <a:solidFill>
                  <a:schemeClr val="tx1"/>
                </a:solidFill>
              </a:rPr>
              <a:t>Systems Integrator</a:t>
            </a:r>
            <a:endParaRPr lang="en-SG" b="1" dirty="0">
              <a:solidFill>
                <a:schemeClr val="tx1"/>
              </a:solidFill>
            </a:endParaRPr>
          </a:p>
        </p:txBody>
      </p:sp>
      <p:sp>
        <p:nvSpPr>
          <p:cNvPr id="20" name="TextBox 19">
            <a:extLst>
              <a:ext uri="{FF2B5EF4-FFF2-40B4-BE49-F238E27FC236}">
                <a16:creationId xmlns:a16="http://schemas.microsoft.com/office/drawing/2014/main" id="{748851E5-A2E3-3984-0FCC-11CFEF5977E3}"/>
              </a:ext>
            </a:extLst>
          </p:cNvPr>
          <p:cNvSpPr txBox="1"/>
          <p:nvPr/>
        </p:nvSpPr>
        <p:spPr>
          <a:xfrm>
            <a:off x="7556410" y="1873398"/>
            <a:ext cx="1335882" cy="307777"/>
          </a:xfrm>
          <a:prstGeom prst="rect">
            <a:avLst/>
          </a:prstGeom>
          <a:noFill/>
        </p:spPr>
        <p:txBody>
          <a:bodyPr wrap="square" rtlCol="0">
            <a:spAutoFit/>
          </a:bodyPr>
          <a:lstStyle/>
          <a:p>
            <a:pPr algn="ctr"/>
            <a:r>
              <a:rPr lang="en-US" b="1" dirty="0">
                <a:solidFill>
                  <a:schemeClr val="tx1"/>
                </a:solidFill>
              </a:rPr>
              <a:t>Tester</a:t>
            </a:r>
            <a:endParaRPr lang="en-SG" b="1" dirty="0">
              <a:solidFill>
                <a:schemeClr val="tx1"/>
              </a:solidFill>
            </a:endParaRPr>
          </a:p>
        </p:txBody>
      </p:sp>
    </p:spTree>
    <p:extLst>
      <p:ext uri="{BB962C8B-B14F-4D97-AF65-F5344CB8AC3E}">
        <p14:creationId xmlns:p14="http://schemas.microsoft.com/office/powerpoint/2010/main" val="293791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95BA9-E2D4-A3A2-1783-74EE66EB2F80}"/>
              </a:ext>
            </a:extLst>
          </p:cNvPr>
          <p:cNvSpPr>
            <a:spLocks noGrp="1"/>
          </p:cNvSpPr>
          <p:nvPr>
            <p:ph type="title" idx="2"/>
          </p:nvPr>
        </p:nvSpPr>
        <p:spPr>
          <a:xfrm>
            <a:off x="2858027" y="252587"/>
            <a:ext cx="3785053" cy="739201"/>
          </a:xfrm>
        </p:spPr>
        <p:txBody>
          <a:bodyPr/>
          <a:lstStyle/>
          <a:p>
            <a:r>
              <a:rPr lang="en-US" sz="3600">
                <a:latin typeface="TW Cen MT"/>
              </a:rPr>
              <a:t>Advisory Board</a:t>
            </a:r>
          </a:p>
        </p:txBody>
      </p:sp>
      <p:pic>
        <p:nvPicPr>
          <p:cNvPr id="4" name="Picture 3" descr="Medium shot of a person smiling&#10;&#10;Description automatically generated">
            <a:extLst>
              <a:ext uri="{FF2B5EF4-FFF2-40B4-BE49-F238E27FC236}">
                <a16:creationId xmlns:a16="http://schemas.microsoft.com/office/drawing/2014/main" id="{21777FF9-07E2-0907-8A37-E1B807C3DBE4}"/>
              </a:ext>
            </a:extLst>
          </p:cNvPr>
          <p:cNvPicPr>
            <a:picLocks noChangeAspect="1"/>
          </p:cNvPicPr>
          <p:nvPr/>
        </p:nvPicPr>
        <p:blipFill>
          <a:blip r:embed="rId2"/>
          <a:stretch>
            <a:fillRect/>
          </a:stretch>
        </p:blipFill>
        <p:spPr>
          <a:xfrm>
            <a:off x="614078" y="1215101"/>
            <a:ext cx="1067506" cy="1084439"/>
          </a:xfrm>
          <a:prstGeom prst="rect">
            <a:avLst/>
          </a:prstGeom>
        </p:spPr>
      </p:pic>
      <p:pic>
        <p:nvPicPr>
          <p:cNvPr id="5" name="Picture 4" descr="A person smiling at the camera&#10;&#10;Description automatically generated">
            <a:extLst>
              <a:ext uri="{FF2B5EF4-FFF2-40B4-BE49-F238E27FC236}">
                <a16:creationId xmlns:a16="http://schemas.microsoft.com/office/drawing/2014/main" id="{B5A516E6-FA1B-87F5-97FA-BB88D92FA947}"/>
              </a:ext>
            </a:extLst>
          </p:cNvPr>
          <p:cNvPicPr>
            <a:picLocks noChangeAspect="1"/>
          </p:cNvPicPr>
          <p:nvPr/>
        </p:nvPicPr>
        <p:blipFill>
          <a:blip r:embed="rId3"/>
          <a:stretch>
            <a:fillRect/>
          </a:stretch>
        </p:blipFill>
        <p:spPr>
          <a:xfrm>
            <a:off x="617211" y="2524872"/>
            <a:ext cx="1059609" cy="1089567"/>
          </a:xfrm>
          <a:prstGeom prst="rect">
            <a:avLst/>
          </a:prstGeom>
        </p:spPr>
      </p:pic>
      <p:sp>
        <p:nvSpPr>
          <p:cNvPr id="7" name="TextBox 6">
            <a:extLst>
              <a:ext uri="{FF2B5EF4-FFF2-40B4-BE49-F238E27FC236}">
                <a16:creationId xmlns:a16="http://schemas.microsoft.com/office/drawing/2014/main" id="{3DF2D5DA-E3A5-0B49-1A89-1EEB01EFEE4F}"/>
              </a:ext>
            </a:extLst>
          </p:cNvPr>
          <p:cNvSpPr txBox="1"/>
          <p:nvPr/>
        </p:nvSpPr>
        <p:spPr>
          <a:xfrm>
            <a:off x="1683998" y="1183214"/>
            <a:ext cx="1580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TW Cen MT"/>
              </a:rPr>
              <a:t>Andrew Ng</a:t>
            </a:r>
          </a:p>
        </p:txBody>
      </p:sp>
      <p:sp>
        <p:nvSpPr>
          <p:cNvPr id="8" name="TextBox 7">
            <a:extLst>
              <a:ext uri="{FF2B5EF4-FFF2-40B4-BE49-F238E27FC236}">
                <a16:creationId xmlns:a16="http://schemas.microsoft.com/office/drawing/2014/main" id="{E66F0FC5-B1A2-9B09-10EF-D0F8B4D01883}"/>
              </a:ext>
            </a:extLst>
          </p:cNvPr>
          <p:cNvSpPr txBox="1"/>
          <p:nvPr/>
        </p:nvSpPr>
        <p:spPr>
          <a:xfrm>
            <a:off x="1684215" y="2490337"/>
            <a:ext cx="2203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TW Cen MT"/>
              </a:rPr>
              <a:t>Andrej Karpathy</a:t>
            </a:r>
          </a:p>
        </p:txBody>
      </p:sp>
      <p:sp>
        <p:nvSpPr>
          <p:cNvPr id="9" name="TextBox 8">
            <a:extLst>
              <a:ext uri="{FF2B5EF4-FFF2-40B4-BE49-F238E27FC236}">
                <a16:creationId xmlns:a16="http://schemas.microsoft.com/office/drawing/2014/main" id="{48D42E92-F762-1411-540E-34D607BC0073}"/>
              </a:ext>
            </a:extLst>
          </p:cNvPr>
          <p:cNvSpPr txBox="1"/>
          <p:nvPr/>
        </p:nvSpPr>
        <p:spPr>
          <a:xfrm>
            <a:off x="1684216" y="3800826"/>
            <a:ext cx="30308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TW Cen MT"/>
              </a:rPr>
              <a:t>Geoffrey Everest Hinton</a:t>
            </a:r>
          </a:p>
        </p:txBody>
      </p:sp>
      <p:pic>
        <p:nvPicPr>
          <p:cNvPr id="13" name="Picture 12" descr="Geoffrey Hinton - 5000s Magazine">
            <a:extLst>
              <a:ext uri="{FF2B5EF4-FFF2-40B4-BE49-F238E27FC236}">
                <a16:creationId xmlns:a16="http://schemas.microsoft.com/office/drawing/2014/main" id="{A0CC9489-DF19-0817-BF37-C95831E40644}"/>
              </a:ext>
            </a:extLst>
          </p:cNvPr>
          <p:cNvPicPr>
            <a:picLocks noChangeAspect="1"/>
          </p:cNvPicPr>
          <p:nvPr/>
        </p:nvPicPr>
        <p:blipFill>
          <a:blip r:embed="rId4"/>
          <a:stretch>
            <a:fillRect/>
          </a:stretch>
        </p:blipFill>
        <p:spPr>
          <a:xfrm>
            <a:off x="618069" y="3838925"/>
            <a:ext cx="1071033" cy="1085147"/>
          </a:xfrm>
          <a:prstGeom prst="rect">
            <a:avLst/>
          </a:prstGeom>
        </p:spPr>
      </p:pic>
      <p:sp>
        <p:nvSpPr>
          <p:cNvPr id="15" name="Google Shape;414;p32">
            <a:extLst>
              <a:ext uri="{FF2B5EF4-FFF2-40B4-BE49-F238E27FC236}">
                <a16:creationId xmlns:a16="http://schemas.microsoft.com/office/drawing/2014/main" id="{51D4A94D-EE80-5BA0-2CA2-6599889309BE}"/>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16" name="Google Shape;416;p32">
            <a:extLst>
              <a:ext uri="{FF2B5EF4-FFF2-40B4-BE49-F238E27FC236}">
                <a16:creationId xmlns:a16="http://schemas.microsoft.com/office/drawing/2014/main" id="{88C67599-C45E-9DE1-4363-13BEEEB899EF}"/>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12</a:t>
            </a:r>
          </a:p>
        </p:txBody>
      </p:sp>
      <p:sp>
        <p:nvSpPr>
          <p:cNvPr id="19" name="TextBox 18">
            <a:extLst>
              <a:ext uri="{FF2B5EF4-FFF2-40B4-BE49-F238E27FC236}">
                <a16:creationId xmlns:a16="http://schemas.microsoft.com/office/drawing/2014/main" id="{B26454CA-0B3B-58A4-7CBD-D321958896FF}"/>
              </a:ext>
            </a:extLst>
          </p:cNvPr>
          <p:cNvSpPr txBox="1"/>
          <p:nvPr/>
        </p:nvSpPr>
        <p:spPr>
          <a:xfrm>
            <a:off x="1676400" y="1440039"/>
            <a:ext cx="71599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TW Cen MT"/>
              </a:rPr>
              <a:t>CEO and Founder of Landing AI</a:t>
            </a:r>
            <a:br>
              <a:rPr lang="en-US">
                <a:solidFill>
                  <a:srgbClr val="FFFFFF"/>
                </a:solidFill>
                <a:latin typeface="TW Cen MT"/>
              </a:rPr>
            </a:br>
            <a:r>
              <a:rPr lang="en-US">
                <a:solidFill>
                  <a:srgbClr val="FFFFFF"/>
                </a:solidFill>
                <a:latin typeface="TW Cen MT"/>
              </a:rPr>
              <a:t>Co-Founder and Chairman of Coursera</a:t>
            </a:r>
            <a:br>
              <a:rPr lang="en-US">
                <a:solidFill>
                  <a:srgbClr val="FFFFFF"/>
                </a:solidFill>
                <a:latin typeface="TW Cen MT"/>
              </a:rPr>
            </a:br>
            <a:r>
              <a:rPr lang="en-US">
                <a:solidFill>
                  <a:srgbClr val="FFFFFF"/>
                </a:solidFill>
                <a:latin typeface="TW Cen MT"/>
              </a:rPr>
              <a:t>Adjunct Professor at Stanford University</a:t>
            </a:r>
          </a:p>
        </p:txBody>
      </p:sp>
      <p:sp>
        <p:nvSpPr>
          <p:cNvPr id="20" name="TextBox 19">
            <a:extLst>
              <a:ext uri="{FF2B5EF4-FFF2-40B4-BE49-F238E27FC236}">
                <a16:creationId xmlns:a16="http://schemas.microsoft.com/office/drawing/2014/main" id="{89D79115-7B76-A3C5-1957-87145E84EABB}"/>
              </a:ext>
            </a:extLst>
          </p:cNvPr>
          <p:cNvSpPr txBox="1"/>
          <p:nvPr/>
        </p:nvSpPr>
        <p:spPr>
          <a:xfrm>
            <a:off x="1676400" y="2752372"/>
            <a:ext cx="71599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TW Cen MT"/>
              </a:rPr>
              <a:t>Director of AI at Tesla</a:t>
            </a:r>
          </a:p>
          <a:p>
            <a:r>
              <a:rPr lang="en-US">
                <a:solidFill>
                  <a:srgbClr val="FFFFFF"/>
                </a:solidFill>
                <a:latin typeface="TW Cen MT"/>
              </a:rPr>
              <a:t>Currently works at OpenAI</a:t>
            </a:r>
          </a:p>
          <a:p>
            <a:r>
              <a:rPr lang="en-US">
                <a:solidFill>
                  <a:srgbClr val="FFFFFF"/>
                </a:solidFill>
                <a:latin typeface="TW Cen MT"/>
              </a:rPr>
              <a:t>Specializes in deep learning and computer vision</a:t>
            </a:r>
            <a:endParaRPr lang="en-US"/>
          </a:p>
        </p:txBody>
      </p:sp>
      <p:sp>
        <p:nvSpPr>
          <p:cNvPr id="22" name="TextBox 21">
            <a:extLst>
              <a:ext uri="{FF2B5EF4-FFF2-40B4-BE49-F238E27FC236}">
                <a16:creationId xmlns:a16="http://schemas.microsoft.com/office/drawing/2014/main" id="{DAFDF848-8F18-AA31-411A-2AC21C87BF5D}"/>
              </a:ext>
            </a:extLst>
          </p:cNvPr>
          <p:cNvSpPr txBox="1"/>
          <p:nvPr/>
        </p:nvSpPr>
        <p:spPr>
          <a:xfrm>
            <a:off x="1683456" y="4064705"/>
            <a:ext cx="71599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TW Cen MT"/>
              </a:rPr>
              <a:t>Vice President and Engineering Fellow at Google</a:t>
            </a:r>
          </a:p>
          <a:p>
            <a:r>
              <a:rPr lang="en-US">
                <a:solidFill>
                  <a:srgbClr val="FFFFFF"/>
                </a:solidFill>
                <a:latin typeface="TW Cen MT"/>
              </a:rPr>
              <a:t>Chief Scientific Adviser at the Vector Institute</a:t>
            </a:r>
          </a:p>
          <a:p>
            <a:r>
              <a:rPr lang="en-US">
                <a:solidFill>
                  <a:srgbClr val="FFFFFF"/>
                </a:solidFill>
                <a:latin typeface="TW Cen MT"/>
              </a:rPr>
              <a:t>Chief Scientific Adviser at the Canadian Institute for Advanced Research </a:t>
            </a:r>
          </a:p>
        </p:txBody>
      </p:sp>
    </p:spTree>
    <p:extLst>
      <p:ext uri="{BB962C8B-B14F-4D97-AF65-F5344CB8AC3E}">
        <p14:creationId xmlns:p14="http://schemas.microsoft.com/office/powerpoint/2010/main" val="332833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A70CF4BA-8638-F1C3-6362-ED4963B82442}"/>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857ADC43-D26A-B3B3-7E88-65A190081A39}"/>
              </a:ext>
            </a:extLst>
          </p:cNvPr>
          <p:cNvSpPr txBox="1">
            <a:spLocks noGrp="1"/>
          </p:cNvSpPr>
          <p:nvPr>
            <p:ph type="title"/>
          </p:nvPr>
        </p:nvSpPr>
        <p:spPr>
          <a:xfrm>
            <a:off x="3333353" y="130823"/>
            <a:ext cx="2670642"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Financials</a:t>
            </a:r>
          </a:p>
        </p:txBody>
      </p:sp>
      <p:sp>
        <p:nvSpPr>
          <p:cNvPr id="7" name="Google Shape;414;p32">
            <a:extLst>
              <a:ext uri="{FF2B5EF4-FFF2-40B4-BE49-F238E27FC236}">
                <a16:creationId xmlns:a16="http://schemas.microsoft.com/office/drawing/2014/main" id="{82CBFE63-DC38-0B7C-6446-F7C42E669EC3}"/>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9" name="Google Shape;416;p32">
            <a:extLst>
              <a:ext uri="{FF2B5EF4-FFF2-40B4-BE49-F238E27FC236}">
                <a16:creationId xmlns:a16="http://schemas.microsoft.com/office/drawing/2014/main" id="{BE044C07-AACC-3974-8310-0C252FF1FAE4}"/>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13</a:t>
            </a:r>
          </a:p>
        </p:txBody>
      </p:sp>
      <p:pic>
        <p:nvPicPr>
          <p:cNvPr id="3" name="Picture 2">
            <a:extLst>
              <a:ext uri="{FF2B5EF4-FFF2-40B4-BE49-F238E27FC236}">
                <a16:creationId xmlns:a16="http://schemas.microsoft.com/office/drawing/2014/main" id="{417619A2-9802-1A8D-97E1-F06B0EA1E7EF}"/>
              </a:ext>
            </a:extLst>
          </p:cNvPr>
          <p:cNvPicPr>
            <a:picLocks noChangeAspect="1"/>
          </p:cNvPicPr>
          <p:nvPr/>
        </p:nvPicPr>
        <p:blipFill>
          <a:blip r:embed="rId3"/>
          <a:stretch>
            <a:fillRect/>
          </a:stretch>
        </p:blipFill>
        <p:spPr>
          <a:xfrm>
            <a:off x="1453828" y="1080139"/>
            <a:ext cx="6429692" cy="3843337"/>
          </a:xfrm>
          <a:prstGeom prst="rect">
            <a:avLst/>
          </a:prstGeom>
        </p:spPr>
      </p:pic>
    </p:spTree>
    <p:extLst>
      <p:ext uri="{BB962C8B-B14F-4D97-AF65-F5344CB8AC3E}">
        <p14:creationId xmlns:p14="http://schemas.microsoft.com/office/powerpoint/2010/main" val="275402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B6809C91-210E-B76B-7952-005E72206EB5}"/>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CF01976B-5DCD-5930-0BAE-89FCAAAFF5E0}"/>
              </a:ext>
            </a:extLst>
          </p:cNvPr>
          <p:cNvSpPr txBox="1">
            <a:spLocks noGrp="1"/>
          </p:cNvSpPr>
          <p:nvPr>
            <p:ph type="title"/>
          </p:nvPr>
        </p:nvSpPr>
        <p:spPr>
          <a:xfrm>
            <a:off x="2410624" y="259798"/>
            <a:ext cx="4317094"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latin typeface="TW Cen MT"/>
              </a:rPr>
              <a:t>Offer to Investors</a:t>
            </a:r>
          </a:p>
        </p:txBody>
      </p:sp>
      <p:sp>
        <p:nvSpPr>
          <p:cNvPr id="11" name="Google Shape;414;p32">
            <a:extLst>
              <a:ext uri="{FF2B5EF4-FFF2-40B4-BE49-F238E27FC236}">
                <a16:creationId xmlns:a16="http://schemas.microsoft.com/office/drawing/2014/main" id="{99FF337C-1CB4-327C-009E-31B9BC2EFFB1}"/>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13" name="Google Shape;416;p32">
            <a:extLst>
              <a:ext uri="{FF2B5EF4-FFF2-40B4-BE49-F238E27FC236}">
                <a16:creationId xmlns:a16="http://schemas.microsoft.com/office/drawing/2014/main" id="{AABBBC40-8770-5CCA-9482-1A32AFA02A5B}"/>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14</a:t>
            </a:r>
          </a:p>
        </p:txBody>
      </p:sp>
      <p:pic>
        <p:nvPicPr>
          <p:cNvPr id="3" name="Picture 2">
            <a:extLst>
              <a:ext uri="{FF2B5EF4-FFF2-40B4-BE49-F238E27FC236}">
                <a16:creationId xmlns:a16="http://schemas.microsoft.com/office/drawing/2014/main" id="{F359C783-56EE-DB55-9109-518EE6C9ADB8}"/>
              </a:ext>
            </a:extLst>
          </p:cNvPr>
          <p:cNvPicPr>
            <a:picLocks noChangeAspect="1"/>
          </p:cNvPicPr>
          <p:nvPr/>
        </p:nvPicPr>
        <p:blipFill>
          <a:blip r:embed="rId3"/>
          <a:stretch>
            <a:fillRect/>
          </a:stretch>
        </p:blipFill>
        <p:spPr>
          <a:xfrm>
            <a:off x="391618" y="1528391"/>
            <a:ext cx="8355106" cy="3184528"/>
          </a:xfrm>
          <a:prstGeom prst="rect">
            <a:avLst/>
          </a:prstGeom>
        </p:spPr>
      </p:pic>
    </p:spTree>
    <p:extLst>
      <p:ext uri="{BB962C8B-B14F-4D97-AF65-F5344CB8AC3E}">
        <p14:creationId xmlns:p14="http://schemas.microsoft.com/office/powerpoint/2010/main" val="158993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667E8-32BC-416D-53BC-2C276627CF3D}"/>
              </a:ext>
            </a:extLst>
          </p:cNvPr>
          <p:cNvSpPr txBox="1"/>
          <p:nvPr/>
        </p:nvSpPr>
        <p:spPr>
          <a:xfrm>
            <a:off x="1394731" y="277585"/>
            <a:ext cx="5848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chemeClr val="tx1"/>
                </a:solidFill>
                <a:latin typeface="Ink Free" panose="03080402000500000000" pitchFamily="66" charset="0"/>
              </a:rPr>
              <a:t>THANK YOU!!</a:t>
            </a:r>
          </a:p>
        </p:txBody>
      </p:sp>
      <p:pic>
        <p:nvPicPr>
          <p:cNvPr id="3" name="Picture 2" descr="A cartoon of two yellow minions&#10;&#10;Description automatically generated with medium confidence">
            <a:extLst>
              <a:ext uri="{FF2B5EF4-FFF2-40B4-BE49-F238E27FC236}">
                <a16:creationId xmlns:a16="http://schemas.microsoft.com/office/drawing/2014/main" id="{9AEE2063-77D2-09AD-78F3-7F65D37A52B0}"/>
              </a:ext>
            </a:extLst>
          </p:cNvPr>
          <p:cNvPicPr>
            <a:picLocks noChangeAspect="1"/>
          </p:cNvPicPr>
          <p:nvPr/>
        </p:nvPicPr>
        <p:blipFill>
          <a:blip r:embed="rId2"/>
          <a:stretch>
            <a:fillRect/>
          </a:stretch>
        </p:blipFill>
        <p:spPr>
          <a:xfrm>
            <a:off x="1394731" y="1293248"/>
            <a:ext cx="6351408" cy="3572667"/>
          </a:xfrm>
          <a:prstGeom prst="rect">
            <a:avLst/>
          </a:prstGeom>
        </p:spPr>
      </p:pic>
    </p:spTree>
    <p:extLst>
      <p:ext uri="{BB962C8B-B14F-4D97-AF65-F5344CB8AC3E}">
        <p14:creationId xmlns:p14="http://schemas.microsoft.com/office/powerpoint/2010/main" val="189217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3"/>
          <p:cNvSpPr txBox="1">
            <a:spLocks noGrp="1"/>
          </p:cNvSpPr>
          <p:nvPr>
            <p:ph type="title"/>
          </p:nvPr>
        </p:nvSpPr>
        <p:spPr>
          <a:xfrm>
            <a:off x="3358777" y="278344"/>
            <a:ext cx="2489945" cy="7420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TW Cen MT"/>
              </a:rPr>
              <a:t>Introduction</a:t>
            </a:r>
          </a:p>
        </p:txBody>
      </p:sp>
      <p:sp>
        <p:nvSpPr>
          <p:cNvPr id="453" name="Google Shape;453;p33"/>
          <p:cNvSpPr txBox="1">
            <a:spLocks noGrp="1"/>
          </p:cNvSpPr>
          <p:nvPr>
            <p:ph type="subTitle" idx="1"/>
          </p:nvPr>
        </p:nvSpPr>
        <p:spPr>
          <a:xfrm>
            <a:off x="4504924" y="2899776"/>
            <a:ext cx="4545996" cy="20956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u="none" strike="noStrike" dirty="0">
                <a:solidFill>
                  <a:srgbClr val="FFFFFF"/>
                </a:solidFill>
                <a:effectLst/>
                <a:latin typeface="TW Cen MT"/>
              </a:rPr>
              <a:t>The Face Identification System is our answer to the intricate task of accurately identifying criminal faces. By seamlessly integrating the prowess of artificial intelligence, specifically Computer Vision.</a:t>
            </a:r>
            <a:endParaRPr lang="en-US" sz="1800" b="1" dirty="0">
              <a:solidFill>
                <a:srgbClr val="FFFFFF"/>
              </a:solidFill>
              <a:latin typeface="TW Cen MT"/>
            </a:endParaRPr>
          </a:p>
        </p:txBody>
      </p:sp>
      <p:sp>
        <p:nvSpPr>
          <p:cNvPr id="454" name="Google Shape;454;p33"/>
          <p:cNvSpPr txBox="1">
            <a:spLocks noGrp="1"/>
          </p:cNvSpPr>
          <p:nvPr>
            <p:ph type="subTitle" idx="2"/>
          </p:nvPr>
        </p:nvSpPr>
        <p:spPr>
          <a:xfrm>
            <a:off x="184205" y="2899776"/>
            <a:ext cx="4101508" cy="1669238"/>
          </a:xfrm>
          <a:prstGeom prst="rect">
            <a:avLst/>
          </a:prstGeom>
        </p:spPr>
        <p:txBody>
          <a:bodyPr spcFirstLastPara="1" wrap="square" lIns="91425" tIns="91425" rIns="91425" bIns="91425" anchor="t" anchorCtr="0">
            <a:noAutofit/>
          </a:bodyPr>
          <a:lstStyle/>
          <a:p>
            <a:pPr fontAlgn="base"/>
            <a:r>
              <a:rPr lang="en-US" sz="1800" b="1" i="0" dirty="0">
                <a:solidFill>
                  <a:srgbClr val="FFFFFF"/>
                </a:solidFill>
                <a:effectLst/>
                <a:latin typeface="TW Cen MT"/>
              </a:rPr>
              <a:t>     We are a group of students who created</a:t>
            </a:r>
            <a:r>
              <a:rPr lang="en-US" sz="1800" b="1" dirty="0">
                <a:solidFill>
                  <a:srgbClr val="FFFFFF"/>
                </a:solidFill>
                <a:latin typeface="TW Cen MT"/>
              </a:rPr>
              <a:t> and</a:t>
            </a:r>
            <a:r>
              <a:rPr lang="en-US" sz="1800" b="1" i="0" dirty="0">
                <a:solidFill>
                  <a:srgbClr val="FFFFFF"/>
                </a:solidFill>
                <a:effectLst/>
                <a:latin typeface="TW Cen MT"/>
              </a:rPr>
              <a:t> developed a facial recognition system for detecting crime and wanted people, therefore we ca</a:t>
            </a:r>
            <a:r>
              <a:rPr lang="en-US" sz="1800" b="1" dirty="0">
                <a:solidFill>
                  <a:srgbClr val="FFFFFF"/>
                </a:solidFill>
                <a:latin typeface="TW Cen MT"/>
              </a:rPr>
              <a:t>n </a:t>
            </a:r>
            <a:r>
              <a:rPr lang="en-US" sz="1800" b="1" i="0" dirty="0">
                <a:solidFill>
                  <a:srgbClr val="FFFFFF"/>
                </a:solidFill>
                <a:effectLst/>
                <a:latin typeface="TW Cen MT"/>
              </a:rPr>
              <a:t>allow fast detection of people that are involved in crimes.</a:t>
            </a:r>
          </a:p>
        </p:txBody>
      </p:sp>
      <p:sp>
        <p:nvSpPr>
          <p:cNvPr id="455" name="Google Shape;455;p33"/>
          <p:cNvSpPr txBox="1">
            <a:spLocks noGrp="1"/>
          </p:cNvSpPr>
          <p:nvPr>
            <p:ph type="subTitle" idx="3"/>
          </p:nvPr>
        </p:nvSpPr>
        <p:spPr>
          <a:xfrm>
            <a:off x="821104" y="2400658"/>
            <a:ext cx="30984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W Cen MT"/>
              </a:rPr>
              <a:t>Our company “Cherry”</a:t>
            </a:r>
            <a:endParaRPr lang="en-SG">
              <a:latin typeface="TW Cen MT"/>
            </a:endParaRPr>
          </a:p>
        </p:txBody>
      </p:sp>
      <p:sp>
        <p:nvSpPr>
          <p:cNvPr id="456" name="Google Shape;456;p33"/>
          <p:cNvSpPr txBox="1">
            <a:spLocks noGrp="1"/>
          </p:cNvSpPr>
          <p:nvPr>
            <p:ph type="subTitle" idx="4"/>
          </p:nvPr>
        </p:nvSpPr>
        <p:spPr>
          <a:xfrm>
            <a:off x="5135361" y="2417051"/>
            <a:ext cx="30984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W Cen MT"/>
              </a:rPr>
              <a:t>Our idea</a:t>
            </a:r>
            <a:endParaRPr lang="en-SG">
              <a:latin typeface="TW Cen MT"/>
            </a:endParaRPr>
          </a:p>
        </p:txBody>
      </p:sp>
      <p:sp>
        <p:nvSpPr>
          <p:cNvPr id="457" name="Google Shape;457;p33"/>
          <p:cNvSpPr/>
          <p:nvPr/>
        </p:nvSpPr>
        <p:spPr>
          <a:xfrm>
            <a:off x="1847854" y="1238345"/>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58" name="Google Shape;458;p33"/>
          <p:cNvSpPr/>
          <p:nvPr/>
        </p:nvSpPr>
        <p:spPr>
          <a:xfrm>
            <a:off x="6090134" y="1238349"/>
            <a:ext cx="1044900" cy="1044900"/>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grpSp>
        <p:nvGrpSpPr>
          <p:cNvPr id="459" name="Google Shape;459;p33"/>
          <p:cNvGrpSpPr/>
          <p:nvPr/>
        </p:nvGrpSpPr>
        <p:grpSpPr>
          <a:xfrm>
            <a:off x="2157347" y="1517071"/>
            <a:ext cx="425921" cy="487457"/>
            <a:chOff x="1146624" y="1548605"/>
            <a:chExt cx="425921" cy="487457"/>
          </a:xfrm>
        </p:grpSpPr>
        <p:sp>
          <p:nvSpPr>
            <p:cNvPr id="460" name="Google Shape;460;p33"/>
            <p:cNvSpPr/>
            <p:nvPr/>
          </p:nvSpPr>
          <p:spPr>
            <a:xfrm>
              <a:off x="1262043" y="1663175"/>
              <a:ext cx="142999" cy="143003"/>
            </a:xfrm>
            <a:custGeom>
              <a:avLst/>
              <a:gdLst/>
              <a:ahLst/>
              <a:cxnLst/>
              <a:rect l="l" t="t" r="r" b="b"/>
              <a:pathLst>
                <a:path w="1348" h="1348" extrusionOk="0">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61" name="Google Shape;461;p33"/>
            <p:cNvSpPr/>
            <p:nvPr/>
          </p:nvSpPr>
          <p:spPr>
            <a:xfrm>
              <a:off x="1318798" y="1719929"/>
              <a:ext cx="28536" cy="28537"/>
            </a:xfrm>
            <a:custGeom>
              <a:avLst/>
              <a:gdLst/>
              <a:ahLst/>
              <a:cxnLst/>
              <a:rect l="l" t="t" r="r" b="b"/>
              <a:pathLst>
                <a:path w="269" h="269" extrusionOk="0">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62" name="Google Shape;462;p33"/>
            <p:cNvSpPr/>
            <p:nvPr/>
          </p:nvSpPr>
          <p:spPr>
            <a:xfrm>
              <a:off x="1147473" y="1748359"/>
              <a:ext cx="425073" cy="287703"/>
            </a:xfrm>
            <a:custGeom>
              <a:avLst/>
              <a:gdLst/>
              <a:ahLst/>
              <a:cxnLst/>
              <a:rect l="l" t="t" r="r" b="b"/>
              <a:pathLst>
                <a:path w="4007" h="2712" extrusionOk="0">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63" name="Google Shape;463;p33"/>
            <p:cNvSpPr/>
            <p:nvPr/>
          </p:nvSpPr>
          <p:spPr>
            <a:xfrm>
              <a:off x="1146624" y="1548605"/>
              <a:ext cx="172278" cy="171433"/>
            </a:xfrm>
            <a:custGeom>
              <a:avLst/>
              <a:gdLst/>
              <a:ahLst/>
              <a:cxnLst/>
              <a:rect l="l" t="t" r="r" b="b"/>
              <a:pathLst>
                <a:path w="1624" h="1616" extrusionOk="0">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64" name="Google Shape;464;p33"/>
            <p:cNvSpPr/>
            <p:nvPr/>
          </p:nvSpPr>
          <p:spPr>
            <a:xfrm>
              <a:off x="1347228" y="1548605"/>
              <a:ext cx="171323" cy="171433"/>
            </a:xfrm>
            <a:custGeom>
              <a:avLst/>
              <a:gdLst/>
              <a:ahLst/>
              <a:cxnLst/>
              <a:rect l="l" t="t" r="r" b="b"/>
              <a:pathLst>
                <a:path w="1615" h="1616" extrusionOk="0">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grpSp>
      <p:grpSp>
        <p:nvGrpSpPr>
          <p:cNvPr id="465" name="Google Shape;465;p33"/>
          <p:cNvGrpSpPr/>
          <p:nvPr/>
        </p:nvGrpSpPr>
        <p:grpSpPr>
          <a:xfrm>
            <a:off x="6399623" y="1517967"/>
            <a:ext cx="425921" cy="485657"/>
            <a:chOff x="1861096" y="1549559"/>
            <a:chExt cx="425921" cy="485657"/>
          </a:xfrm>
        </p:grpSpPr>
        <p:sp>
          <p:nvSpPr>
            <p:cNvPr id="466" name="Google Shape;466;p33"/>
            <p:cNvSpPr/>
            <p:nvPr/>
          </p:nvSpPr>
          <p:spPr>
            <a:xfrm>
              <a:off x="1947235" y="1633789"/>
              <a:ext cx="198799" cy="86247"/>
            </a:xfrm>
            <a:custGeom>
              <a:avLst/>
              <a:gdLst/>
              <a:ahLst/>
              <a:cxnLst/>
              <a:rect l="l" t="t" r="r" b="b"/>
              <a:pathLst>
                <a:path w="1874" h="813" extrusionOk="0">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sp>
          <p:nvSpPr>
            <p:cNvPr id="467" name="Google Shape;467;p33"/>
            <p:cNvSpPr/>
            <p:nvPr/>
          </p:nvSpPr>
          <p:spPr>
            <a:xfrm>
              <a:off x="1861096" y="1549559"/>
              <a:ext cx="425921" cy="485657"/>
            </a:xfrm>
            <a:custGeom>
              <a:avLst/>
              <a:gdLst/>
              <a:ahLst/>
              <a:cxnLst/>
              <a:rect l="l" t="t" r="r" b="b"/>
              <a:pathLst>
                <a:path w="4015" h="4578" extrusionOk="0">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W Cen MT"/>
              </a:endParaRPr>
            </a:p>
          </p:txBody>
        </p:sp>
      </p:grpSp>
      <p:sp>
        <p:nvSpPr>
          <p:cNvPr id="3" name="Google Shape;414;p32">
            <a:extLst>
              <a:ext uri="{FF2B5EF4-FFF2-40B4-BE49-F238E27FC236}">
                <a16:creationId xmlns:a16="http://schemas.microsoft.com/office/drawing/2014/main" id="{D76592E5-7CEA-29DC-8194-07B158B50553}"/>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7AB58468-F62E-0A66-C012-7E9E68C96070}"/>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a:latin typeface="TW Cen MT"/>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A881A315-332B-3152-50F1-D0FEF8C653EA}"/>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BE4E7755-119D-7D9E-54B5-75245F925DFE}"/>
              </a:ext>
            </a:extLst>
          </p:cNvPr>
          <p:cNvSpPr txBox="1">
            <a:spLocks noGrp="1"/>
          </p:cNvSpPr>
          <p:nvPr>
            <p:ph type="title"/>
          </p:nvPr>
        </p:nvSpPr>
        <p:spPr>
          <a:xfrm>
            <a:off x="2119500" y="276249"/>
            <a:ext cx="4905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W Cen MT"/>
              </a:rPr>
              <a:t>Problem</a:t>
            </a:r>
            <a:endParaRPr dirty="0">
              <a:latin typeface="TW Cen MT"/>
            </a:endParaRPr>
          </a:p>
        </p:txBody>
      </p:sp>
      <p:pic>
        <p:nvPicPr>
          <p:cNvPr id="4" name="Picture 3">
            <a:extLst>
              <a:ext uri="{FF2B5EF4-FFF2-40B4-BE49-F238E27FC236}">
                <a16:creationId xmlns:a16="http://schemas.microsoft.com/office/drawing/2014/main" id="{653A333A-9A2F-0094-5A4E-47CF1794F5F9}"/>
              </a:ext>
            </a:extLst>
          </p:cNvPr>
          <p:cNvPicPr>
            <a:picLocks noChangeAspect="1"/>
          </p:cNvPicPr>
          <p:nvPr/>
        </p:nvPicPr>
        <p:blipFill>
          <a:blip r:embed="rId3"/>
          <a:stretch>
            <a:fillRect/>
          </a:stretch>
        </p:blipFill>
        <p:spPr>
          <a:xfrm>
            <a:off x="412103" y="1444247"/>
            <a:ext cx="2757115" cy="2048527"/>
          </a:xfrm>
          <a:prstGeom prst="rect">
            <a:avLst/>
          </a:prstGeom>
          <a:ln>
            <a:noFill/>
          </a:ln>
          <a:effectLst>
            <a:outerShdw blurRad="190500" algn="tl" rotWithShape="0">
              <a:srgbClr val="000000">
                <a:alpha val="70000"/>
              </a:srgbClr>
            </a:outerShdw>
          </a:effectLst>
        </p:spPr>
      </p:pic>
      <p:sp>
        <p:nvSpPr>
          <p:cNvPr id="3" name="Google Shape;414;p32">
            <a:extLst>
              <a:ext uri="{FF2B5EF4-FFF2-40B4-BE49-F238E27FC236}">
                <a16:creationId xmlns:a16="http://schemas.microsoft.com/office/drawing/2014/main" id="{D1B35E81-BAD5-251C-43CB-DC2EADA3D748}"/>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6" name="Google Shape;416;p32">
            <a:extLst>
              <a:ext uri="{FF2B5EF4-FFF2-40B4-BE49-F238E27FC236}">
                <a16:creationId xmlns:a16="http://schemas.microsoft.com/office/drawing/2014/main" id="{944ED0B4-5272-5A29-962A-340E272FF227}"/>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02</a:t>
            </a:r>
          </a:p>
        </p:txBody>
      </p:sp>
      <p:sp>
        <p:nvSpPr>
          <p:cNvPr id="2" name="TextBox 1">
            <a:extLst>
              <a:ext uri="{FF2B5EF4-FFF2-40B4-BE49-F238E27FC236}">
                <a16:creationId xmlns:a16="http://schemas.microsoft.com/office/drawing/2014/main" id="{2C279959-C8EA-96C2-5416-207D71AEAC9F}"/>
              </a:ext>
            </a:extLst>
          </p:cNvPr>
          <p:cNvSpPr txBox="1"/>
          <p:nvPr/>
        </p:nvSpPr>
        <p:spPr>
          <a:xfrm>
            <a:off x="3490372" y="1444247"/>
            <a:ext cx="5409042" cy="1938992"/>
          </a:xfrm>
          <a:prstGeom prst="rect">
            <a:avLst/>
          </a:prstGeom>
          <a:noFill/>
        </p:spPr>
        <p:txBody>
          <a:bodyPr wrap="square" lIns="91440" tIns="45720" rIns="91440" bIns="45720" rtlCol="0" anchor="t">
            <a:spAutoFit/>
          </a:bodyPr>
          <a:lstStyle/>
          <a:p>
            <a:r>
              <a:rPr lang="en-US" sz="2000" dirty="0">
                <a:solidFill>
                  <a:schemeClr val="tx1"/>
                </a:solidFill>
                <a:latin typeface="Tw Cen MT" panose="020B0602020104020603" pitchFamily="34" charset="0"/>
                <a:cs typeface="Calibri" panose="020F0502020204030204" pitchFamily="34" charset="0"/>
              </a:rPr>
              <a:t>Persistent global crime trends are increasing. Addressing these challenges demands comprehensive strategies, so collaboration among governments, law enforcement, civil society, and international partners is vital for promoting safety, security, and justice worldwide.</a:t>
            </a:r>
            <a:endParaRPr lang="en-SG" sz="2000" dirty="0">
              <a:solidFill>
                <a:schemeClr val="tx1"/>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141000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631A-7F03-3B92-BB1D-D16B12B9ACA4}"/>
              </a:ext>
            </a:extLst>
          </p:cNvPr>
          <p:cNvSpPr>
            <a:spLocks noGrp="1"/>
          </p:cNvSpPr>
          <p:nvPr>
            <p:ph type="title"/>
          </p:nvPr>
        </p:nvSpPr>
        <p:spPr>
          <a:xfrm>
            <a:off x="2119500" y="271290"/>
            <a:ext cx="4905000" cy="841800"/>
          </a:xfrm>
        </p:spPr>
        <p:txBody>
          <a:bodyPr/>
          <a:lstStyle/>
          <a:p>
            <a:r>
              <a:rPr lang="en-US">
                <a:latin typeface="Tw Cen MT" panose="020B0602020104020603" pitchFamily="34" charset="0"/>
              </a:rPr>
              <a:t>Solution</a:t>
            </a:r>
            <a:endParaRPr lang="en-SG">
              <a:latin typeface="Tw Cen MT" panose="020B0602020104020603" pitchFamily="34" charset="0"/>
            </a:endParaRPr>
          </a:p>
        </p:txBody>
      </p:sp>
      <p:sp>
        <p:nvSpPr>
          <p:cNvPr id="4" name="Google Shape;414;p32">
            <a:extLst>
              <a:ext uri="{FF2B5EF4-FFF2-40B4-BE49-F238E27FC236}">
                <a16:creationId xmlns:a16="http://schemas.microsoft.com/office/drawing/2014/main" id="{C00E7E60-FA68-9021-051E-74644B05B2D1}"/>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8189A338-CF6B-987E-44C5-D05BA2E09D10}"/>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03</a:t>
            </a:r>
          </a:p>
        </p:txBody>
      </p:sp>
      <p:sp>
        <p:nvSpPr>
          <p:cNvPr id="3" name="TextBox 2">
            <a:extLst>
              <a:ext uri="{FF2B5EF4-FFF2-40B4-BE49-F238E27FC236}">
                <a16:creationId xmlns:a16="http://schemas.microsoft.com/office/drawing/2014/main" id="{6F65ACB8-9017-76D3-C7E8-1DD556872F68}"/>
              </a:ext>
            </a:extLst>
          </p:cNvPr>
          <p:cNvSpPr txBox="1"/>
          <p:nvPr/>
        </p:nvSpPr>
        <p:spPr>
          <a:xfrm>
            <a:off x="4063341" y="1907054"/>
            <a:ext cx="3720333" cy="1631216"/>
          </a:xfrm>
          <a:prstGeom prst="rect">
            <a:avLst/>
          </a:prstGeom>
          <a:noFill/>
        </p:spPr>
        <p:txBody>
          <a:bodyPr wrap="square" rtlCol="0">
            <a:spAutoFit/>
          </a:bodyPr>
          <a:lstStyle/>
          <a:p>
            <a:r>
              <a:rPr lang="en-US" sz="2000" dirty="0">
                <a:solidFill>
                  <a:schemeClr val="tx1"/>
                </a:solidFill>
                <a:latin typeface="Tw Cen MT" panose="020B0602020104020603" pitchFamily="34" charset="0"/>
                <a:cs typeface="Calibri" panose="020F0502020204030204" pitchFamily="34" charset="0"/>
              </a:rPr>
              <a:t>By employing facial recognition technology, the project aids in the detection and prevention of criminal activities by swiftly identifying individuals of interest.</a:t>
            </a:r>
            <a:endParaRPr lang="en-SG" sz="2000" dirty="0">
              <a:solidFill>
                <a:schemeClr val="tx1"/>
              </a:solidFill>
              <a:latin typeface="Tw Cen MT" panose="020B0602020104020603" pitchFamily="34" charset="0"/>
              <a:cs typeface="Calibri" panose="020F0502020204030204" pitchFamily="34" charset="0"/>
            </a:endParaRPr>
          </a:p>
        </p:txBody>
      </p:sp>
      <p:pic>
        <p:nvPicPr>
          <p:cNvPr id="7" name="Picture 6" descr="A blue wireframe of a person's head with 30 St Mary Axe in the background&#10;&#10;Description automatically generated">
            <a:extLst>
              <a:ext uri="{FF2B5EF4-FFF2-40B4-BE49-F238E27FC236}">
                <a16:creationId xmlns:a16="http://schemas.microsoft.com/office/drawing/2014/main" id="{418A75C6-C123-449D-88B6-9C2F12808EB9}"/>
              </a:ext>
            </a:extLst>
          </p:cNvPr>
          <p:cNvPicPr>
            <a:picLocks noChangeAspect="1"/>
          </p:cNvPicPr>
          <p:nvPr/>
        </p:nvPicPr>
        <p:blipFill>
          <a:blip r:embed="rId2"/>
          <a:stretch>
            <a:fillRect/>
          </a:stretch>
        </p:blipFill>
        <p:spPr>
          <a:xfrm>
            <a:off x="184205" y="1371600"/>
            <a:ext cx="2683354" cy="2400300"/>
          </a:xfrm>
          <a:prstGeom prst="rect">
            <a:avLst/>
          </a:prstGeom>
        </p:spPr>
      </p:pic>
    </p:spTree>
    <p:extLst>
      <p:ext uri="{BB962C8B-B14F-4D97-AF65-F5344CB8AC3E}">
        <p14:creationId xmlns:p14="http://schemas.microsoft.com/office/powerpoint/2010/main" val="374087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80937441-862F-D207-FB07-5FE94030E0AD}"/>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B75CEEA7-6A9A-CD76-8747-D4FE20E1DE9C}"/>
              </a:ext>
            </a:extLst>
          </p:cNvPr>
          <p:cNvSpPr txBox="1">
            <a:spLocks noGrp="1"/>
          </p:cNvSpPr>
          <p:nvPr>
            <p:ph type="title"/>
          </p:nvPr>
        </p:nvSpPr>
        <p:spPr>
          <a:xfrm>
            <a:off x="2608892" y="426679"/>
            <a:ext cx="3926216"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latin typeface="TW Cen MT"/>
              </a:rPr>
              <a:t>Traction</a:t>
            </a:r>
          </a:p>
        </p:txBody>
      </p:sp>
      <p:sp>
        <p:nvSpPr>
          <p:cNvPr id="3" name="Google Shape;414;p32">
            <a:extLst>
              <a:ext uri="{FF2B5EF4-FFF2-40B4-BE49-F238E27FC236}">
                <a16:creationId xmlns:a16="http://schemas.microsoft.com/office/drawing/2014/main" id="{B6B8F278-8AAA-7D56-1C1C-25899B524EC1}"/>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2DF781F5-1902-06DF-2D92-1E193ADAB71E}"/>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04</a:t>
            </a:r>
          </a:p>
        </p:txBody>
      </p:sp>
      <p:sp>
        <p:nvSpPr>
          <p:cNvPr id="2" name="TextBox 1">
            <a:extLst>
              <a:ext uri="{FF2B5EF4-FFF2-40B4-BE49-F238E27FC236}">
                <a16:creationId xmlns:a16="http://schemas.microsoft.com/office/drawing/2014/main" id="{7F2B3E02-CBED-AE75-E3DB-092CD3E6C9D7}"/>
              </a:ext>
            </a:extLst>
          </p:cNvPr>
          <p:cNvSpPr txBox="1"/>
          <p:nvPr/>
        </p:nvSpPr>
        <p:spPr>
          <a:xfrm>
            <a:off x="2103455" y="1268479"/>
            <a:ext cx="544427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6"/>
                </a:solidFill>
                <a:latin typeface="Calibri"/>
                <a:cs typeface="Calibri"/>
              </a:rPr>
              <a:t>"Cherry is a tech company known for innovation“</a:t>
            </a:r>
          </a:p>
          <a:p>
            <a:r>
              <a:rPr lang="en-US" sz="2000" dirty="0">
                <a:solidFill>
                  <a:schemeClr val="accent6"/>
                </a:solidFill>
                <a:latin typeface="Calibri"/>
                <a:cs typeface="Calibri"/>
              </a:rPr>
              <a:t>"Their products prioritize user experience."</a:t>
            </a:r>
          </a:p>
          <a:p>
            <a:r>
              <a:rPr lang="en-US" sz="2000" dirty="0">
                <a:solidFill>
                  <a:schemeClr val="accent6"/>
                </a:solidFill>
                <a:latin typeface="Calibri"/>
                <a:cs typeface="Calibri"/>
              </a:rPr>
              <a:t>"Design and functionality are core values."</a:t>
            </a:r>
          </a:p>
          <a:p>
            <a:r>
              <a:rPr lang="en-US" sz="2000" dirty="0">
                <a:solidFill>
                  <a:schemeClr val="accent6"/>
                </a:solidFill>
                <a:latin typeface="Calibri"/>
                <a:cs typeface="Calibri"/>
              </a:rPr>
              <a:t>"Cherry fosters a culture of collaboration."</a:t>
            </a:r>
          </a:p>
          <a:p>
            <a:r>
              <a:rPr lang="en-US" sz="2000" dirty="0">
                <a:solidFill>
                  <a:schemeClr val="accent6"/>
                </a:solidFill>
                <a:latin typeface="Calibri"/>
                <a:cs typeface="Calibri"/>
              </a:rPr>
              <a:t>"They invest in research and development."</a:t>
            </a:r>
          </a:p>
          <a:p>
            <a:r>
              <a:rPr lang="en-US" sz="2000" dirty="0">
                <a:solidFill>
                  <a:schemeClr val="accent6"/>
                </a:solidFill>
                <a:latin typeface="Calibri"/>
                <a:cs typeface="Calibri"/>
              </a:rPr>
              <a:t>"The company pushes technological boundaries. </a:t>
            </a:r>
          </a:p>
          <a:p>
            <a:r>
              <a:rPr lang="en-US" sz="2000" dirty="0">
                <a:solidFill>
                  <a:schemeClr val="accent6"/>
                </a:solidFill>
                <a:latin typeface="Calibri"/>
                <a:cs typeface="Calibri"/>
              </a:rPr>
              <a:t>"Creativity is encouraged in their work environment."</a:t>
            </a:r>
          </a:p>
          <a:p>
            <a:r>
              <a:rPr lang="en-US" sz="2000" dirty="0">
                <a:solidFill>
                  <a:schemeClr val="accent6"/>
                </a:solidFill>
                <a:latin typeface="Calibri"/>
                <a:cs typeface="Calibri"/>
              </a:rPr>
              <a:t>"Cherry values inclusivity and partnership."</a:t>
            </a:r>
          </a:p>
          <a:p>
            <a:r>
              <a:rPr lang="en-US" sz="2000" dirty="0">
                <a:solidFill>
                  <a:schemeClr val="accent6"/>
                </a:solidFill>
                <a:latin typeface="Calibri"/>
                <a:cs typeface="Calibri"/>
              </a:rPr>
              <a:t>"I would work with them again as they are reliable"</a:t>
            </a:r>
          </a:p>
        </p:txBody>
      </p:sp>
    </p:spTree>
    <p:extLst>
      <p:ext uri="{BB962C8B-B14F-4D97-AF65-F5344CB8AC3E}">
        <p14:creationId xmlns:p14="http://schemas.microsoft.com/office/powerpoint/2010/main" val="228668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977E9567-A2F9-D348-F229-975494162340}"/>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CAEB444B-66C4-EC0B-5044-41B5AD812DA3}"/>
              </a:ext>
            </a:extLst>
          </p:cNvPr>
          <p:cNvSpPr txBox="1">
            <a:spLocks noGrp="1"/>
          </p:cNvSpPr>
          <p:nvPr>
            <p:ph type="title"/>
          </p:nvPr>
        </p:nvSpPr>
        <p:spPr>
          <a:xfrm>
            <a:off x="2987208" y="77596"/>
            <a:ext cx="3576878"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Market Size</a:t>
            </a:r>
          </a:p>
        </p:txBody>
      </p:sp>
      <p:sp>
        <p:nvSpPr>
          <p:cNvPr id="3" name="Google Shape;414;p32">
            <a:extLst>
              <a:ext uri="{FF2B5EF4-FFF2-40B4-BE49-F238E27FC236}">
                <a16:creationId xmlns:a16="http://schemas.microsoft.com/office/drawing/2014/main" id="{C9854D67-ECCF-66C6-9F13-C3DF8A8B7222}"/>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26E9F12C-7DC9-EBA1-03FD-6028E2ADEC07}"/>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05</a:t>
            </a:r>
          </a:p>
        </p:txBody>
      </p:sp>
      <p:pic>
        <p:nvPicPr>
          <p:cNvPr id="14" name="Picture 13" descr="A graph of a bar chart&#10;&#10;Description automatically generated">
            <a:extLst>
              <a:ext uri="{FF2B5EF4-FFF2-40B4-BE49-F238E27FC236}">
                <a16:creationId xmlns:a16="http://schemas.microsoft.com/office/drawing/2014/main" id="{A0286CC6-5C60-A6C3-C8BF-41700780B34C}"/>
              </a:ext>
            </a:extLst>
          </p:cNvPr>
          <p:cNvPicPr>
            <a:picLocks noChangeAspect="1"/>
          </p:cNvPicPr>
          <p:nvPr/>
        </p:nvPicPr>
        <p:blipFill>
          <a:blip r:embed="rId3"/>
          <a:stretch>
            <a:fillRect/>
          </a:stretch>
        </p:blipFill>
        <p:spPr>
          <a:xfrm>
            <a:off x="2873823" y="919396"/>
            <a:ext cx="6085972" cy="4168474"/>
          </a:xfrm>
          <a:prstGeom prst="rect">
            <a:avLst/>
          </a:prstGeom>
        </p:spPr>
      </p:pic>
      <p:sp>
        <p:nvSpPr>
          <p:cNvPr id="15" name="TextBox 14">
            <a:extLst>
              <a:ext uri="{FF2B5EF4-FFF2-40B4-BE49-F238E27FC236}">
                <a16:creationId xmlns:a16="http://schemas.microsoft.com/office/drawing/2014/main" id="{9A68DBC3-33A8-1157-A575-4E519182443C}"/>
              </a:ext>
            </a:extLst>
          </p:cNvPr>
          <p:cNvSpPr txBox="1"/>
          <p:nvPr/>
        </p:nvSpPr>
        <p:spPr>
          <a:xfrm>
            <a:off x="4557" y="1525734"/>
            <a:ext cx="2869266" cy="2677656"/>
          </a:xfrm>
          <a:prstGeom prst="rect">
            <a:avLst/>
          </a:prstGeom>
          <a:noFill/>
        </p:spPr>
        <p:txBody>
          <a:bodyPr wrap="square" lIns="91440" tIns="45720" rIns="91440" bIns="45720" rtlCol="0" anchor="t">
            <a:spAutoFit/>
          </a:bodyPr>
          <a:lstStyle/>
          <a:p>
            <a:r>
              <a:rPr lang="en-US" dirty="0">
                <a:solidFill>
                  <a:schemeClr val="tx1"/>
                </a:solidFill>
              </a:rPr>
              <a:t>The global facial recognition market is expected to see significant growth, expanding applications across industries, and growing awareness of its benefits in enhancing security, convenience, and operational efficiency. Market analysts project sustained expansion, although estimates vary based on application, region, and adoption rate.</a:t>
            </a:r>
          </a:p>
        </p:txBody>
      </p:sp>
    </p:spTree>
    <p:extLst>
      <p:ext uri="{BB962C8B-B14F-4D97-AF65-F5344CB8AC3E}">
        <p14:creationId xmlns:p14="http://schemas.microsoft.com/office/powerpoint/2010/main" val="379630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012D5846-16BD-423C-AF9C-0DD5DD06E320}"/>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1659404E-E3D6-B344-9049-CCDFC460124C}"/>
              </a:ext>
            </a:extLst>
          </p:cNvPr>
          <p:cNvSpPr txBox="1">
            <a:spLocks noGrp="1"/>
          </p:cNvSpPr>
          <p:nvPr>
            <p:ph type="title"/>
          </p:nvPr>
        </p:nvSpPr>
        <p:spPr>
          <a:xfrm>
            <a:off x="3240301" y="69432"/>
            <a:ext cx="2670642"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latin typeface="TW Cen MT"/>
              </a:rPr>
              <a:t>Customers</a:t>
            </a:r>
          </a:p>
        </p:txBody>
      </p:sp>
      <p:sp>
        <p:nvSpPr>
          <p:cNvPr id="3" name="Google Shape;414;p32">
            <a:extLst>
              <a:ext uri="{FF2B5EF4-FFF2-40B4-BE49-F238E27FC236}">
                <a16:creationId xmlns:a16="http://schemas.microsoft.com/office/drawing/2014/main" id="{D2FC98FE-0C98-E46C-199E-C0DE341647E7}"/>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00A4DBAB-07B2-98A4-BFCC-6CA3FFE50CE3}"/>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06</a:t>
            </a:r>
          </a:p>
        </p:txBody>
      </p:sp>
      <p:pic>
        <p:nvPicPr>
          <p:cNvPr id="8" name="Picture 7" descr="A logo with text on it&#10;&#10;Description automatically generated">
            <a:extLst>
              <a:ext uri="{FF2B5EF4-FFF2-40B4-BE49-F238E27FC236}">
                <a16:creationId xmlns:a16="http://schemas.microsoft.com/office/drawing/2014/main" id="{794CD4C6-090B-1B0D-3726-8080E76482E6}"/>
              </a:ext>
            </a:extLst>
          </p:cNvPr>
          <p:cNvPicPr>
            <a:picLocks noChangeAspect="1"/>
          </p:cNvPicPr>
          <p:nvPr/>
        </p:nvPicPr>
        <p:blipFill rotWithShape="1">
          <a:blip r:embed="rId3"/>
          <a:srcRect l="23724" t="30076" r="23797" b="30577"/>
          <a:stretch/>
        </p:blipFill>
        <p:spPr>
          <a:xfrm>
            <a:off x="4000501" y="3396211"/>
            <a:ext cx="2818312" cy="1471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logo of a company&#10;&#10;Description automatically generated">
            <a:extLst>
              <a:ext uri="{FF2B5EF4-FFF2-40B4-BE49-F238E27FC236}">
                <a16:creationId xmlns:a16="http://schemas.microsoft.com/office/drawing/2014/main" id="{F3432496-F06B-4AD3-E1B1-E56DD9933F42}"/>
              </a:ext>
            </a:extLst>
          </p:cNvPr>
          <p:cNvPicPr>
            <a:picLocks noChangeAspect="1"/>
          </p:cNvPicPr>
          <p:nvPr/>
        </p:nvPicPr>
        <p:blipFill>
          <a:blip r:embed="rId4"/>
          <a:stretch>
            <a:fillRect/>
          </a:stretch>
        </p:blipFill>
        <p:spPr>
          <a:xfrm>
            <a:off x="6993731" y="3008042"/>
            <a:ext cx="1859364" cy="18593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Rounded Corners 1">
            <a:extLst>
              <a:ext uri="{FF2B5EF4-FFF2-40B4-BE49-F238E27FC236}">
                <a16:creationId xmlns:a16="http://schemas.microsoft.com/office/drawing/2014/main" id="{68CF5DA1-2B3E-CCFF-6772-3EB3703C14CF}"/>
              </a:ext>
            </a:extLst>
          </p:cNvPr>
          <p:cNvSpPr/>
          <p:nvPr/>
        </p:nvSpPr>
        <p:spPr>
          <a:xfrm>
            <a:off x="1330384" y="1259142"/>
            <a:ext cx="2482073" cy="170582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4" name="Rectangle: Rounded Corners 3">
            <a:extLst>
              <a:ext uri="{FF2B5EF4-FFF2-40B4-BE49-F238E27FC236}">
                <a16:creationId xmlns:a16="http://schemas.microsoft.com/office/drawing/2014/main" id="{1D5B4A02-71C7-D3B9-D593-C6BF5F2CFB9C}"/>
              </a:ext>
            </a:extLst>
          </p:cNvPr>
          <p:cNvSpPr/>
          <p:nvPr/>
        </p:nvSpPr>
        <p:spPr>
          <a:xfrm>
            <a:off x="1588481" y="1452513"/>
            <a:ext cx="2482073" cy="17058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
        <p:nvSpPr>
          <p:cNvPr id="6" name="Google Shape;415;p32">
            <a:extLst>
              <a:ext uri="{FF2B5EF4-FFF2-40B4-BE49-F238E27FC236}">
                <a16:creationId xmlns:a16="http://schemas.microsoft.com/office/drawing/2014/main" id="{0289A33A-4ED0-2AD0-124E-1370777E1FB1}"/>
              </a:ext>
            </a:extLst>
          </p:cNvPr>
          <p:cNvSpPr txBox="1">
            <a:spLocks/>
          </p:cNvSpPr>
          <p:nvPr/>
        </p:nvSpPr>
        <p:spPr>
          <a:xfrm>
            <a:off x="983154" y="1810654"/>
            <a:ext cx="3692725" cy="9895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Trispace"/>
              <a:buNone/>
              <a:defRPr sz="4500" b="0" i="0" u="none" strike="noStrike" cap="none">
                <a:solidFill>
                  <a:schemeClr val="dk1"/>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3600"/>
              <a:buFont typeface="Trispace"/>
              <a:buNone/>
              <a:defRPr sz="3600" b="0" i="0" u="none" strike="noStrike" cap="none">
                <a:solidFill>
                  <a:schemeClr val="dk1"/>
                </a:solidFill>
                <a:latin typeface="Trispace"/>
                <a:ea typeface="Trispace"/>
                <a:cs typeface="Trispace"/>
                <a:sym typeface="Trispace"/>
              </a:defRPr>
            </a:lvl9pPr>
          </a:lstStyle>
          <a:p>
            <a:r>
              <a:rPr lang="en-SG" sz="2400" dirty="0">
                <a:solidFill>
                  <a:schemeClr val="bg1"/>
                </a:solidFill>
                <a:latin typeface="TW Cen MT"/>
              </a:rPr>
              <a:t>Primary User –</a:t>
            </a:r>
          </a:p>
          <a:p>
            <a:r>
              <a:rPr lang="en-SG" sz="2400" dirty="0">
                <a:solidFill>
                  <a:schemeClr val="bg1"/>
                </a:solidFill>
                <a:latin typeface="TW Cen MT"/>
              </a:rPr>
              <a:t>Government Law</a:t>
            </a:r>
          </a:p>
          <a:p>
            <a:r>
              <a:rPr lang="en-SG" sz="2400" dirty="0">
                <a:solidFill>
                  <a:schemeClr val="bg1"/>
                </a:solidFill>
                <a:latin typeface="TW Cen MT"/>
              </a:rPr>
              <a:t>Agency</a:t>
            </a:r>
          </a:p>
        </p:txBody>
      </p:sp>
    </p:spTree>
    <p:extLst>
      <p:ext uri="{BB962C8B-B14F-4D97-AF65-F5344CB8AC3E}">
        <p14:creationId xmlns:p14="http://schemas.microsoft.com/office/powerpoint/2010/main" val="3388785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B9649A54-4CFE-C40F-48D2-E171560D3482}"/>
            </a:ext>
          </a:extLst>
        </p:cNvPr>
        <p:cNvGrpSpPr/>
        <p:nvPr/>
      </p:nvGrpSpPr>
      <p:grpSpPr>
        <a:xfrm>
          <a:off x="0" y="0"/>
          <a:ext cx="0" cy="0"/>
          <a:chOff x="0" y="0"/>
          <a:chExt cx="0" cy="0"/>
        </a:xfrm>
      </p:grpSpPr>
      <p:sp>
        <p:nvSpPr>
          <p:cNvPr id="415" name="Google Shape;415;p32">
            <a:extLst>
              <a:ext uri="{FF2B5EF4-FFF2-40B4-BE49-F238E27FC236}">
                <a16:creationId xmlns:a16="http://schemas.microsoft.com/office/drawing/2014/main" id="{11033E7D-144B-04E0-D680-F1893524C732}"/>
              </a:ext>
            </a:extLst>
          </p:cNvPr>
          <p:cNvSpPr txBox="1">
            <a:spLocks noGrp="1"/>
          </p:cNvSpPr>
          <p:nvPr>
            <p:ph type="title"/>
          </p:nvPr>
        </p:nvSpPr>
        <p:spPr>
          <a:xfrm>
            <a:off x="2746821" y="-32280"/>
            <a:ext cx="3650357"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a:latin typeface="TW Cen MT"/>
              </a:rPr>
              <a:t>Sales Strategy</a:t>
            </a:r>
          </a:p>
        </p:txBody>
      </p:sp>
      <p:sp>
        <p:nvSpPr>
          <p:cNvPr id="3" name="Google Shape;414;p32">
            <a:extLst>
              <a:ext uri="{FF2B5EF4-FFF2-40B4-BE49-F238E27FC236}">
                <a16:creationId xmlns:a16="http://schemas.microsoft.com/office/drawing/2014/main" id="{67176E82-197F-2858-E62E-72781274D02E}"/>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28A8232F-9CB8-F900-39D5-A05674A241E7}"/>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07</a:t>
            </a:r>
          </a:p>
        </p:txBody>
      </p:sp>
      <p:graphicFrame>
        <p:nvGraphicFramePr>
          <p:cNvPr id="15" name="Table 14">
            <a:extLst>
              <a:ext uri="{FF2B5EF4-FFF2-40B4-BE49-F238E27FC236}">
                <a16:creationId xmlns:a16="http://schemas.microsoft.com/office/drawing/2014/main" id="{4EB1EE47-AB4B-9CFA-5D4E-699DD1A5E87C}"/>
              </a:ext>
            </a:extLst>
          </p:cNvPr>
          <p:cNvGraphicFramePr>
            <a:graphicFrameLocks noGrp="1"/>
          </p:cNvGraphicFramePr>
          <p:nvPr>
            <p:extLst>
              <p:ext uri="{D42A27DB-BD31-4B8C-83A1-F6EECF244321}">
                <p14:modId xmlns:p14="http://schemas.microsoft.com/office/powerpoint/2010/main" val="2556660199"/>
              </p:ext>
            </p:extLst>
          </p:nvPr>
        </p:nvGraphicFramePr>
        <p:xfrm>
          <a:off x="5136164" y="1798979"/>
          <a:ext cx="1714500" cy="326390"/>
        </p:xfrm>
        <a:graphic>
          <a:graphicData uri="http://schemas.openxmlformats.org/drawingml/2006/table">
            <a:tbl>
              <a:tblPr bandRow="1">
                <a:tableStyleId>{2C7A9EBD-1FF1-445C-8765-3E3F21C15334}</a:tableStyleId>
              </a:tblPr>
              <a:tblGrid>
                <a:gridCol w="1714500">
                  <a:extLst>
                    <a:ext uri="{9D8B030D-6E8A-4147-A177-3AD203B41FA5}">
                      <a16:colId xmlns:a16="http://schemas.microsoft.com/office/drawing/2014/main" val="714171390"/>
                    </a:ext>
                  </a:extLst>
                </a:gridCol>
              </a:tblGrid>
              <a:tr h="319869">
                <a:tc>
                  <a:txBody>
                    <a:bodyPr/>
                    <a:lstStyle/>
                    <a:p>
                      <a:pPr marR="0" algn="ctr" rtl="0" fontAlgn="b">
                        <a:spcBef>
                          <a:spcPts val="0"/>
                        </a:spcBef>
                        <a:spcAft>
                          <a:spcPts val="0"/>
                        </a:spcAft>
                      </a:pPr>
                      <a:r>
                        <a:rPr lang="en-SG" sz="1800" b="1" i="0" u="none" strike="noStrike" dirty="0">
                          <a:solidFill>
                            <a:srgbClr val="000000"/>
                          </a:solidFill>
                          <a:effectLst/>
                          <a:latin typeface="Agency FB" panose="020B0503020202020204" pitchFamily="34" charset="0"/>
                        </a:rPr>
                        <a:t>Promotion</a:t>
                      </a:r>
                      <a:endParaRPr lang="en-SG" sz="1800" b="0" i="0" u="none" strike="noStrike" dirty="0">
                        <a:effectLst/>
                        <a:latin typeface="Arial" panose="020B0604020202020204" pitchFamily="34" charset="0"/>
                      </a:endParaRP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785829224"/>
                  </a:ext>
                </a:extLst>
              </a:tr>
            </a:tbl>
          </a:graphicData>
        </a:graphic>
      </p:graphicFrame>
      <p:sp>
        <p:nvSpPr>
          <p:cNvPr id="18" name="TextBox 17">
            <a:extLst>
              <a:ext uri="{FF2B5EF4-FFF2-40B4-BE49-F238E27FC236}">
                <a16:creationId xmlns:a16="http://schemas.microsoft.com/office/drawing/2014/main" id="{DA418E41-DE68-520C-9F7B-2ACCAA5377E3}"/>
              </a:ext>
            </a:extLst>
          </p:cNvPr>
          <p:cNvSpPr txBox="1"/>
          <p:nvPr/>
        </p:nvSpPr>
        <p:spPr>
          <a:xfrm>
            <a:off x="4801044" y="2229150"/>
            <a:ext cx="2384741" cy="1169551"/>
          </a:xfrm>
          <a:prstGeom prst="rect">
            <a:avLst/>
          </a:prstGeom>
          <a:noFill/>
        </p:spPr>
        <p:txBody>
          <a:bodyPr wrap="square">
            <a:spAutoFit/>
          </a:bodyPr>
          <a:lstStyle/>
          <a:p>
            <a:pPr algn="ctr"/>
            <a:r>
              <a:rPr lang="en-SG" dirty="0">
                <a:solidFill>
                  <a:schemeClr val="tx1"/>
                </a:solidFill>
                <a:latin typeface="Tw Cen MT" panose="020B0602020104020603" pitchFamily="34" charset="0"/>
              </a:rPr>
              <a:t>Create a poster to promoting the face recognition system to capture attention and convey key information about its features and benefits.</a:t>
            </a:r>
          </a:p>
        </p:txBody>
      </p:sp>
      <p:sp>
        <p:nvSpPr>
          <p:cNvPr id="8" name="Rectangle 7">
            <a:extLst>
              <a:ext uri="{FF2B5EF4-FFF2-40B4-BE49-F238E27FC236}">
                <a16:creationId xmlns:a16="http://schemas.microsoft.com/office/drawing/2014/main" id="{1E46D302-9CB4-FC0B-12FF-BDAD2EFCD55D}"/>
              </a:ext>
            </a:extLst>
          </p:cNvPr>
          <p:cNvSpPr/>
          <p:nvPr/>
        </p:nvSpPr>
        <p:spPr>
          <a:xfrm>
            <a:off x="1563261" y="809520"/>
            <a:ext cx="3025140" cy="42196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 name="Picture 11" descr="A poster of a person's face&#10;&#10;Description automatically generated">
            <a:extLst>
              <a:ext uri="{FF2B5EF4-FFF2-40B4-BE49-F238E27FC236}">
                <a16:creationId xmlns:a16="http://schemas.microsoft.com/office/drawing/2014/main" id="{CDFD3640-A0E9-E622-D771-DA3086437FF0}"/>
              </a:ext>
            </a:extLst>
          </p:cNvPr>
          <p:cNvPicPr>
            <a:picLocks noChangeAspect="1"/>
          </p:cNvPicPr>
          <p:nvPr/>
        </p:nvPicPr>
        <p:blipFill>
          <a:blip r:embed="rId3"/>
          <a:stretch>
            <a:fillRect/>
          </a:stretch>
        </p:blipFill>
        <p:spPr>
          <a:xfrm>
            <a:off x="1620001" y="863098"/>
            <a:ext cx="2907161" cy="4112524"/>
          </a:xfrm>
          <a:prstGeom prst="rect">
            <a:avLst/>
          </a:prstGeom>
        </p:spPr>
      </p:pic>
    </p:spTree>
    <p:extLst>
      <p:ext uri="{BB962C8B-B14F-4D97-AF65-F5344CB8AC3E}">
        <p14:creationId xmlns:p14="http://schemas.microsoft.com/office/powerpoint/2010/main" val="130755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1" name="Google Shape;541;p36"/>
          <p:cNvSpPr txBox="1">
            <a:spLocks noGrp="1"/>
          </p:cNvSpPr>
          <p:nvPr>
            <p:ph type="title"/>
          </p:nvPr>
        </p:nvSpPr>
        <p:spPr>
          <a:xfrm>
            <a:off x="604828" y="1000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TW Cen MT"/>
              </a:rPr>
              <a:t>Partners</a:t>
            </a:r>
            <a:endParaRPr dirty="0">
              <a:latin typeface="TW Cen MT"/>
            </a:endParaRPr>
          </a:p>
        </p:txBody>
      </p:sp>
      <p:pic>
        <p:nvPicPr>
          <p:cNvPr id="1026" name="Picture 2">
            <a:extLst>
              <a:ext uri="{FF2B5EF4-FFF2-40B4-BE49-F238E27FC236}">
                <a16:creationId xmlns:a16="http://schemas.microsoft.com/office/drawing/2014/main" id="{5CCBA3DF-5D9E-40BC-8DB6-01911B732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76" y="975575"/>
            <a:ext cx="20383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980BF7-8DC6-6147-C7A3-BCF528E9C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112" y="1146778"/>
            <a:ext cx="1400175" cy="466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14;p32">
            <a:extLst>
              <a:ext uri="{FF2B5EF4-FFF2-40B4-BE49-F238E27FC236}">
                <a16:creationId xmlns:a16="http://schemas.microsoft.com/office/drawing/2014/main" id="{39A8D31C-3DE6-BE50-400C-00A3003A6B29}"/>
              </a:ext>
            </a:extLst>
          </p:cNvPr>
          <p:cNvSpPr/>
          <p:nvPr/>
        </p:nvSpPr>
        <p:spPr>
          <a:xfrm>
            <a:off x="184205" y="173560"/>
            <a:ext cx="927746" cy="906579"/>
          </a:xfrm>
          <a:prstGeom prst="ellipse">
            <a:avLst/>
          </a:prstGeom>
          <a:gradFill>
            <a:gsLst>
              <a:gs pos="0">
                <a:srgbClr val="8134EC">
                  <a:alpha val="50196"/>
                  <a:alpha val="49380"/>
                </a:srgbClr>
              </a:gs>
              <a:gs pos="77000">
                <a:srgbClr val="FFFFFF">
                  <a:alpha val="0"/>
                  <a:alpha val="49380"/>
                </a:srgbClr>
              </a:gs>
              <a:gs pos="100000">
                <a:srgbClr val="FFFFFF">
                  <a:alpha val="0"/>
                  <a:alpha val="49380"/>
                </a:srgb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TW Cen MT"/>
            </a:endParaRPr>
          </a:p>
        </p:txBody>
      </p:sp>
      <p:sp>
        <p:nvSpPr>
          <p:cNvPr id="5" name="Google Shape;416;p32">
            <a:extLst>
              <a:ext uri="{FF2B5EF4-FFF2-40B4-BE49-F238E27FC236}">
                <a16:creationId xmlns:a16="http://schemas.microsoft.com/office/drawing/2014/main" id="{A1FFC5D6-6B85-8B25-FB85-23404B27B46B}"/>
              </a:ext>
            </a:extLst>
          </p:cNvPr>
          <p:cNvSpPr txBox="1">
            <a:spLocks noGrp="1"/>
          </p:cNvSpPr>
          <p:nvPr/>
        </p:nvSpPr>
        <p:spPr>
          <a:xfrm>
            <a:off x="-59501" y="276249"/>
            <a:ext cx="1422311" cy="6869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a:buNone/>
              <a:defRPr sz="8000" b="0" i="0" u="none" strike="noStrike" cap="none">
                <a:solidFill>
                  <a:schemeClr val="dk2"/>
                </a:solidFill>
                <a:latin typeface="Trispace"/>
                <a:ea typeface="Trispace"/>
                <a:cs typeface="Trispace"/>
                <a:sym typeface="Trispace"/>
              </a:defRPr>
            </a:lvl1pPr>
            <a:lvl2pPr marR="0" lvl="1"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2pPr>
            <a:lvl3pPr marR="0" lvl="2"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3pPr>
            <a:lvl4pPr marR="0" lvl="3"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4pPr>
            <a:lvl5pPr marR="0" lvl="4"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5pPr>
            <a:lvl6pPr marR="0" lvl="5"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6pPr>
            <a:lvl7pPr marR="0" lvl="6"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7pPr>
            <a:lvl8pPr marR="0" lvl="7"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8pPr>
            <a:lvl9pPr marR="0" lvl="8" algn="ctr" rtl="0">
              <a:lnSpc>
                <a:spcPct val="100000"/>
              </a:lnSpc>
              <a:spcBef>
                <a:spcPts val="0"/>
              </a:spcBef>
              <a:spcAft>
                <a:spcPts val="0"/>
              </a:spcAft>
              <a:buClr>
                <a:schemeClr val="dk1"/>
              </a:buClr>
              <a:buSzPts val="6000"/>
              <a:buFont typeface="Trispace"/>
              <a:buNone/>
              <a:defRPr sz="6000" b="0" i="0" u="none" strike="noStrike" cap="none">
                <a:solidFill>
                  <a:schemeClr val="dk1"/>
                </a:solidFill>
                <a:latin typeface="Trispace"/>
                <a:ea typeface="Trispace"/>
                <a:cs typeface="Trispace"/>
                <a:sym typeface="Trispace"/>
              </a:defRPr>
            </a:lvl9pPr>
          </a:lstStyle>
          <a:p>
            <a:pPr marL="0" lvl="0" indent="0" algn="ctr" rtl="0">
              <a:spcBef>
                <a:spcPts val="0"/>
              </a:spcBef>
              <a:spcAft>
                <a:spcPts val="0"/>
              </a:spcAft>
              <a:buNone/>
            </a:pPr>
            <a:r>
              <a:rPr lang="en" sz="4800" dirty="0">
                <a:latin typeface="TW Cen MT"/>
              </a:rPr>
              <a:t>08</a:t>
            </a:r>
          </a:p>
        </p:txBody>
      </p:sp>
      <p:sp>
        <p:nvSpPr>
          <p:cNvPr id="2" name="TextBox 1">
            <a:extLst>
              <a:ext uri="{FF2B5EF4-FFF2-40B4-BE49-F238E27FC236}">
                <a16:creationId xmlns:a16="http://schemas.microsoft.com/office/drawing/2014/main" id="{87F67FB9-AE93-1D5B-00A0-E9AEEE10909B}"/>
              </a:ext>
            </a:extLst>
          </p:cNvPr>
          <p:cNvSpPr txBox="1"/>
          <p:nvPr/>
        </p:nvSpPr>
        <p:spPr>
          <a:xfrm>
            <a:off x="413967" y="2045349"/>
            <a:ext cx="2471368" cy="2677656"/>
          </a:xfrm>
          <a:prstGeom prst="rect">
            <a:avLst/>
          </a:prstGeom>
          <a:noFill/>
        </p:spPr>
        <p:txBody>
          <a:bodyPr wrap="square" rtlCol="0">
            <a:spAutoFit/>
          </a:bodyPr>
          <a:lstStyle/>
          <a:p>
            <a:r>
              <a:rPr lang="en-US" sz="1400" b="0" i="0" u="none" strike="noStrike" dirty="0">
                <a:solidFill>
                  <a:schemeClr val="tx1"/>
                </a:solidFill>
                <a:effectLst/>
                <a:latin typeface="Tw Cen MT" panose="020B0602020104020603" pitchFamily="34" charset="0"/>
              </a:rPr>
              <a:t>Microsoft brings robust cloud computing infrastructure through Azure, which can support the scalability and computational demands of real-time facial recognition algorithms. Their Azure AI services also offer advanced machine learning capabilities that can enhance the accuracy and performance of the system.</a:t>
            </a:r>
          </a:p>
          <a:p>
            <a:endParaRPr lang="en-SG" dirty="0">
              <a:solidFill>
                <a:schemeClr val="tx1"/>
              </a:solidFill>
              <a:latin typeface="Tw Cen MT" panose="020B0602020104020603" pitchFamily="34" charset="0"/>
            </a:endParaRPr>
          </a:p>
        </p:txBody>
      </p:sp>
      <p:sp>
        <p:nvSpPr>
          <p:cNvPr id="4" name="TextBox 3">
            <a:extLst>
              <a:ext uri="{FF2B5EF4-FFF2-40B4-BE49-F238E27FC236}">
                <a16:creationId xmlns:a16="http://schemas.microsoft.com/office/drawing/2014/main" id="{322E8DB2-330E-21FC-27D8-79E55C849AEE}"/>
              </a:ext>
            </a:extLst>
          </p:cNvPr>
          <p:cNvSpPr txBox="1"/>
          <p:nvPr/>
        </p:nvSpPr>
        <p:spPr>
          <a:xfrm>
            <a:off x="3059861" y="2258107"/>
            <a:ext cx="2863193" cy="2031325"/>
          </a:xfrm>
          <a:prstGeom prst="rect">
            <a:avLst/>
          </a:prstGeom>
          <a:noFill/>
        </p:spPr>
        <p:txBody>
          <a:bodyPr wrap="square" rtlCol="0">
            <a:spAutoFit/>
          </a:bodyPr>
          <a:lstStyle/>
          <a:p>
            <a:pPr algn="l" fontAlgn="t"/>
            <a:r>
              <a:rPr lang="en-US" sz="1400" b="0" i="0" u="none" strike="noStrike" dirty="0">
                <a:solidFill>
                  <a:schemeClr val="tx1"/>
                </a:solidFill>
                <a:effectLst/>
                <a:latin typeface="Tw Cen MT" panose="020B0602020104020603" pitchFamily="34" charset="0"/>
              </a:rPr>
              <a:t>NVIDIA's powerful GPU technology is instrumental in accelerating deep learning algorithms, making it well-suited for the intensive computational tasks involved in facial recognition. Their expertise in GPU-accelerated computing can significantly optimize the speed and efficiency of your system.</a:t>
            </a:r>
            <a:endParaRPr lang="en-SG" dirty="0">
              <a:solidFill>
                <a:schemeClr val="tx1"/>
              </a:solidFill>
              <a:latin typeface="Tw Cen MT" panose="020B0602020104020603" pitchFamily="34" charset="0"/>
            </a:endParaRPr>
          </a:p>
        </p:txBody>
      </p:sp>
      <p:sp>
        <p:nvSpPr>
          <p:cNvPr id="6" name="TextBox 5">
            <a:extLst>
              <a:ext uri="{FF2B5EF4-FFF2-40B4-BE49-F238E27FC236}">
                <a16:creationId xmlns:a16="http://schemas.microsoft.com/office/drawing/2014/main" id="{D26D5C63-AFB8-AEFA-325D-290F195C9218}"/>
              </a:ext>
            </a:extLst>
          </p:cNvPr>
          <p:cNvSpPr txBox="1"/>
          <p:nvPr/>
        </p:nvSpPr>
        <p:spPr>
          <a:xfrm>
            <a:off x="6096602" y="1934943"/>
            <a:ext cx="2863193" cy="3108543"/>
          </a:xfrm>
          <a:prstGeom prst="rect">
            <a:avLst/>
          </a:prstGeom>
          <a:noFill/>
        </p:spPr>
        <p:txBody>
          <a:bodyPr wrap="square" rtlCol="0">
            <a:spAutoFit/>
          </a:bodyPr>
          <a:lstStyle/>
          <a:p>
            <a:pPr algn="l" fontAlgn="t"/>
            <a:r>
              <a:rPr lang="en-US" sz="1400" b="0" i="0" u="none" strike="noStrike" dirty="0">
                <a:solidFill>
                  <a:schemeClr val="tx1"/>
                </a:solidFill>
                <a:effectLst/>
                <a:latin typeface="Tw Cen MT" panose="020B0602020104020603" pitchFamily="34" charset="0"/>
              </a:rPr>
              <a:t>Google's contributions come through their expertise in machine learning frameworks and AI research. Their TensorFlow platform provides a versatile toolkit for developing and deploying machine learning models, including those used in facial recognition systems. Google's experience in natural language processing and computer vision can also offer valuable insights for refining and improving your system's capabilities.</a:t>
            </a:r>
          </a:p>
          <a:p>
            <a:endParaRPr lang="en-SG" dirty="0">
              <a:solidFill>
                <a:schemeClr val="tx1"/>
              </a:solidFill>
              <a:latin typeface="Tw Cen MT" panose="020B0602020104020603" pitchFamily="34" charset="0"/>
            </a:endParaRPr>
          </a:p>
        </p:txBody>
      </p:sp>
      <p:pic>
        <p:nvPicPr>
          <p:cNvPr id="8" name="Picture 7" descr="A green and white logo&#10;&#10;Description automatically generated">
            <a:extLst>
              <a:ext uri="{FF2B5EF4-FFF2-40B4-BE49-F238E27FC236}">
                <a16:creationId xmlns:a16="http://schemas.microsoft.com/office/drawing/2014/main" id="{7FA948B8-799E-E3DA-C995-46AFAF994F2D}"/>
              </a:ext>
            </a:extLst>
          </p:cNvPr>
          <p:cNvPicPr>
            <a:picLocks noChangeAspect="1"/>
          </p:cNvPicPr>
          <p:nvPr/>
        </p:nvPicPr>
        <p:blipFill>
          <a:blip r:embed="rId5"/>
          <a:stretch>
            <a:fillRect/>
          </a:stretch>
        </p:blipFill>
        <p:spPr>
          <a:xfrm>
            <a:off x="3826249" y="714931"/>
            <a:ext cx="1330418" cy="1330418"/>
          </a:xfrm>
          <a:prstGeom prst="rect">
            <a:avLst/>
          </a:prstGeom>
        </p:spPr>
      </p:pic>
    </p:spTree>
  </p:cSld>
  <p:clrMapOvr>
    <a:masterClrMapping/>
  </p:clrMapOvr>
</p:sld>
</file>

<file path=ppt/theme/theme1.xml><?xml version="1.0" encoding="utf-8"?>
<a:theme xmlns:a="http://schemas.openxmlformats.org/drawingml/2006/main"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50A3805F71B045B0D2A407C53FD1DD" ma:contentTypeVersion="11" ma:contentTypeDescription="Create a new document." ma:contentTypeScope="" ma:versionID="620688e56afda3f789df96baa19082c8">
  <xsd:schema xmlns:xsd="http://www.w3.org/2001/XMLSchema" xmlns:xs="http://www.w3.org/2001/XMLSchema" xmlns:p="http://schemas.microsoft.com/office/2006/metadata/properties" xmlns:ns3="3f3dceee-a35e-4901-8158-1a13dbad4aa4" xmlns:ns4="e0b6dbb2-2af6-4da3-b607-5c86e44c0f50" targetNamespace="http://schemas.microsoft.com/office/2006/metadata/properties" ma:root="true" ma:fieldsID="38eb9b65055f78a9d4a7c311dff877eb" ns3:_="" ns4:_="">
    <xsd:import namespace="3f3dceee-a35e-4901-8158-1a13dbad4aa4"/>
    <xsd:import namespace="e0b6dbb2-2af6-4da3-b607-5c86e44c0f5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3dceee-a35e-4901-8158-1a13dbad4a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b6dbb2-2af6-4da3-b607-5c86e44c0f5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0b6dbb2-2af6-4da3-b607-5c86e44c0f50" xsi:nil="true"/>
  </documentManagement>
</p:properties>
</file>

<file path=customXml/itemProps1.xml><?xml version="1.0" encoding="utf-8"?>
<ds:datastoreItem xmlns:ds="http://schemas.openxmlformats.org/officeDocument/2006/customXml" ds:itemID="{E0D02495-D7E5-4BBF-A9D9-14BB218E5AC3}">
  <ds:schemaRefs>
    <ds:schemaRef ds:uri="3f3dceee-a35e-4901-8158-1a13dbad4aa4"/>
    <ds:schemaRef ds:uri="e0b6dbb2-2af6-4da3-b607-5c86e44c0f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42F161-6B77-40B5-ADB7-97C2F4AFA9FF}">
  <ds:schemaRefs>
    <ds:schemaRef ds:uri="http://schemas.microsoft.com/sharepoint/v3/contenttype/forms"/>
  </ds:schemaRefs>
</ds:datastoreItem>
</file>

<file path=customXml/itemProps3.xml><?xml version="1.0" encoding="utf-8"?>
<ds:datastoreItem xmlns:ds="http://schemas.openxmlformats.org/officeDocument/2006/customXml" ds:itemID="{44C3C41D-600F-436B-8C90-04913583500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0b6dbb2-2af6-4da3-b607-5c86e44c0f50"/>
    <ds:schemaRef ds:uri="3f3dceee-a35e-4901-8158-1a13dbad4aa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5860</TotalTime>
  <Words>734</Words>
  <Application>Microsoft Office PowerPoint</Application>
  <PresentationFormat>On-screen Show (16:9)</PresentationFormat>
  <Paragraphs>85</Paragraphs>
  <Slides>16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Agency FB</vt:lpstr>
      <vt:lpstr>Aptos Narrow</vt:lpstr>
      <vt:lpstr>Arial</vt:lpstr>
      <vt:lpstr>Calibri</vt:lpstr>
      <vt:lpstr>Ink Free</vt:lpstr>
      <vt:lpstr>Maven Pro</vt:lpstr>
      <vt:lpstr>PT Sans</vt:lpstr>
      <vt:lpstr>Roboto Condensed Light</vt:lpstr>
      <vt:lpstr>Trispace</vt:lpstr>
      <vt:lpstr>Tw Cen MT</vt:lpstr>
      <vt:lpstr>Tw Cen MT</vt:lpstr>
      <vt:lpstr>AI App Pitch Deck by Slidesgo</vt:lpstr>
      <vt:lpstr>  Shadow Scan  AI Facial Recognition For Crime</vt:lpstr>
      <vt:lpstr>Introduction</vt:lpstr>
      <vt:lpstr>Problem</vt:lpstr>
      <vt:lpstr>Solution</vt:lpstr>
      <vt:lpstr>Traction</vt:lpstr>
      <vt:lpstr>Market Size</vt:lpstr>
      <vt:lpstr>Customers</vt:lpstr>
      <vt:lpstr>Sales Strategy</vt:lpstr>
      <vt:lpstr>Partners</vt:lpstr>
      <vt:lpstr>Revenue Model</vt:lpstr>
      <vt:lpstr>Competition</vt:lpstr>
      <vt:lpstr>Management</vt:lpstr>
      <vt:lpstr>Advisory Board</vt:lpstr>
      <vt:lpstr>Financials</vt:lpstr>
      <vt:lpstr>Offer to Investors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Shadow Scan  AI Facial Recognition For Crime</dc:title>
  <dc:creator>Janessa</dc:creator>
  <cp:lastModifiedBy>MUHAMMAD RIDZ SARIY BIN ABDUL RAHIM</cp:lastModifiedBy>
  <cp:revision>30</cp:revision>
  <dcterms:modified xsi:type="dcterms:W3CDTF">2024-02-26T06:10:26Z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0x010100F050A3805F71B045B0D2A407C53FD1DD</vt:lpwstr>
  </property>
</Properties>
</file>